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84" r:id="rId3"/>
    <p:sldId id="257" r:id="rId4"/>
    <p:sldId id="258" r:id="rId5"/>
    <p:sldId id="293" r:id="rId6"/>
    <p:sldId id="259" r:id="rId7"/>
    <p:sldId id="296" r:id="rId8"/>
    <p:sldId id="297" r:id="rId9"/>
    <p:sldId id="298" r:id="rId10"/>
    <p:sldId id="299" r:id="rId11"/>
    <p:sldId id="260" r:id="rId12"/>
    <p:sldId id="262" r:id="rId13"/>
    <p:sldId id="261" r:id="rId14"/>
    <p:sldId id="264" r:id="rId15"/>
    <p:sldId id="265" r:id="rId16"/>
    <p:sldId id="266" r:id="rId17"/>
    <p:sldId id="292" r:id="rId18"/>
    <p:sldId id="277" r:id="rId19"/>
    <p:sldId id="286" r:id="rId20"/>
    <p:sldId id="263" r:id="rId21"/>
    <p:sldId id="288" r:id="rId22"/>
    <p:sldId id="289" r:id="rId23"/>
    <p:sldId id="290" r:id="rId24"/>
    <p:sldId id="291" r:id="rId25"/>
    <p:sldId id="294" r:id="rId26"/>
    <p:sldId id="295" r:id="rId27"/>
    <p:sldId id="279" r:id="rId28"/>
    <p:sldId id="282" r:id="rId29"/>
    <p:sldId id="285" r:id="rId30"/>
    <p:sldId id="283"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66"/>
  </p:normalViewPr>
  <p:slideViewPr>
    <p:cSldViewPr snapToGrid="0" snapToObjects="1">
      <p:cViewPr varScale="1">
        <p:scale>
          <a:sx n="102" d="100"/>
          <a:sy n="102" d="100"/>
        </p:scale>
        <p:origin x="4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Users/anthonyhung/Downloads/EmploymentSharesBlogRemake.xlsx"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Users/anthonyhung/Downloads/EmploymentSharesBlogRemake.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file:////Users/anthonyhung/Downloads/EmploymentSharesBlogRemake.xlsx" TargetMode="Externa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oleObject" Target="file:////Users/anthonyhung/Downloads/EmploymentSharesBlogRemak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3697659667541557"/>
          <c:y val="0.13384677280303467"/>
          <c:w val="0.71527340332458444"/>
          <c:h val="0.79624943962296679"/>
        </c:manualLayout>
      </c:layout>
      <c:barChart>
        <c:barDir val="bar"/>
        <c:grouping val="clustered"/>
        <c:varyColors val="0"/>
        <c:ser>
          <c:idx val="0"/>
          <c:order val="0"/>
          <c:tx>
            <c:strRef>
              <c:f>'F2'!$B$1</c:f>
              <c:strCache>
                <c:ptCount val="1"/>
                <c:pt idx="0">
                  <c:v>Women</c:v>
                </c:pt>
              </c:strCache>
            </c:strRef>
          </c:tx>
          <c:spPr>
            <a:solidFill>
              <a:srgbClr val="F05700"/>
            </a:solidFill>
          </c:spPr>
          <c:invertIfNegative val="0"/>
          <c:dPt>
            <c:idx val="14"/>
            <c:invertIfNegative val="0"/>
            <c:bubble3D val="0"/>
            <c:spPr>
              <a:solidFill>
                <a:schemeClr val="accent2">
                  <a:lumMod val="50000"/>
                </a:schemeClr>
              </a:solidFill>
            </c:spPr>
            <c:extLst>
              <c:ext xmlns:c16="http://schemas.microsoft.com/office/drawing/2014/chart" uri="{C3380CC4-5D6E-409C-BE32-E72D297353CC}">
                <c16:uniqueId val="{00000001-8486-8841-9D83-2E7935F565A0}"/>
              </c:ext>
            </c:extLst>
          </c:dPt>
          <c:cat>
            <c:strRef>
              <c:f>'F2'!$A$2:$A$34</c:f>
              <c:strCache>
                <c:ptCount val="33"/>
                <c:pt idx="0">
                  <c:v>United States</c:v>
                </c:pt>
                <c:pt idx="1">
                  <c:v>New Zealand</c:v>
                </c:pt>
                <c:pt idx="2">
                  <c:v>United Kingdom</c:v>
                </c:pt>
                <c:pt idx="3">
                  <c:v>Ireland</c:v>
                </c:pt>
                <c:pt idx="4">
                  <c:v>Australia</c:v>
                </c:pt>
                <c:pt idx="5">
                  <c:v>Estonia</c:v>
                </c:pt>
                <c:pt idx="6">
                  <c:v>Belgium</c:v>
                </c:pt>
                <c:pt idx="7">
                  <c:v>Greece</c:v>
                </c:pt>
                <c:pt idx="8">
                  <c:v>Canada</c:v>
                </c:pt>
                <c:pt idx="9">
                  <c:v>Iceland</c:v>
                </c:pt>
                <c:pt idx="10">
                  <c:v>France</c:v>
                </c:pt>
                <c:pt idx="11">
                  <c:v>Italy</c:v>
                </c:pt>
                <c:pt idx="12">
                  <c:v>Netherlands</c:v>
                </c:pt>
                <c:pt idx="13">
                  <c:v>Finland</c:v>
                </c:pt>
                <c:pt idx="14">
                  <c:v>OECD average</c:v>
                </c:pt>
                <c:pt idx="15">
                  <c:v>Hungary</c:v>
                </c:pt>
                <c:pt idx="16">
                  <c:v>Spain</c:v>
                </c:pt>
                <c:pt idx="17">
                  <c:v>Israel</c:v>
                </c:pt>
                <c:pt idx="18">
                  <c:v>Slovenia</c:v>
                </c:pt>
                <c:pt idx="19">
                  <c:v>Poland</c:v>
                </c:pt>
                <c:pt idx="20">
                  <c:v>Czech Republic</c:v>
                </c:pt>
                <c:pt idx="21">
                  <c:v>Switzerland</c:v>
                </c:pt>
                <c:pt idx="22">
                  <c:v>Austria</c:v>
                </c:pt>
                <c:pt idx="23">
                  <c:v>Portugal</c:v>
                </c:pt>
                <c:pt idx="24">
                  <c:v>Norway</c:v>
                </c:pt>
                <c:pt idx="25">
                  <c:v>Slovak Republic</c:v>
                </c:pt>
                <c:pt idx="26">
                  <c:v>Germany</c:v>
                </c:pt>
                <c:pt idx="27">
                  <c:v>Sweden</c:v>
                </c:pt>
                <c:pt idx="28">
                  <c:v>Luxembourg</c:v>
                </c:pt>
                <c:pt idx="29">
                  <c:v>Turkey</c:v>
                </c:pt>
                <c:pt idx="30">
                  <c:v>Denmark</c:v>
                </c:pt>
                <c:pt idx="31">
                  <c:v>Mexico</c:v>
                </c:pt>
                <c:pt idx="32">
                  <c:v>Korea</c:v>
                </c:pt>
              </c:strCache>
            </c:strRef>
          </c:cat>
          <c:val>
            <c:numRef>
              <c:f>'F2'!$B$2:$B$34</c:f>
              <c:numCache>
                <c:formatCode>0.0</c:formatCode>
                <c:ptCount val="33"/>
                <c:pt idx="0">
                  <c:v>13.899999618530273</c:v>
                </c:pt>
                <c:pt idx="1">
                  <c:v>11.699999809265137</c:v>
                </c:pt>
                <c:pt idx="2">
                  <c:v>11.600000381469727</c:v>
                </c:pt>
                <c:pt idx="3">
                  <c:v>11.300000190734863</c:v>
                </c:pt>
                <c:pt idx="4">
                  <c:v>9</c:v>
                </c:pt>
                <c:pt idx="5">
                  <c:v>8.8000001907348633</c:v>
                </c:pt>
                <c:pt idx="6">
                  <c:v>8</c:v>
                </c:pt>
                <c:pt idx="7">
                  <c:v>7.5999999046325684</c:v>
                </c:pt>
                <c:pt idx="8">
                  <c:v>7.0999999046325684</c:v>
                </c:pt>
                <c:pt idx="9">
                  <c:v>6.9000000953674316</c:v>
                </c:pt>
                <c:pt idx="10">
                  <c:v>6.8000001907348633</c:v>
                </c:pt>
                <c:pt idx="11">
                  <c:v>6.8000001907348633</c:v>
                </c:pt>
                <c:pt idx="12">
                  <c:v>6.5</c:v>
                </c:pt>
                <c:pt idx="13">
                  <c:v>6.0999999046325684</c:v>
                </c:pt>
                <c:pt idx="14" formatCode="0.00">
                  <c:v>6.0500000230967999</c:v>
                </c:pt>
                <c:pt idx="15">
                  <c:v>6</c:v>
                </c:pt>
                <c:pt idx="16">
                  <c:v>5.9000000953674316</c:v>
                </c:pt>
                <c:pt idx="17">
                  <c:v>5.4000000953674316</c:v>
                </c:pt>
                <c:pt idx="18">
                  <c:v>5.3000001907348633</c:v>
                </c:pt>
                <c:pt idx="19">
                  <c:v>5.0999999046325684</c:v>
                </c:pt>
                <c:pt idx="20">
                  <c:v>4.4000000953674316</c:v>
                </c:pt>
                <c:pt idx="21">
                  <c:v>4.4000000953674316</c:v>
                </c:pt>
                <c:pt idx="22">
                  <c:v>4.3000001907348633</c:v>
                </c:pt>
                <c:pt idx="23">
                  <c:v>4.1999998092651367</c:v>
                </c:pt>
                <c:pt idx="24">
                  <c:v>4</c:v>
                </c:pt>
                <c:pt idx="25">
                  <c:v>3.7000000476837158</c:v>
                </c:pt>
                <c:pt idx="26">
                  <c:v>3.5999999046325684</c:v>
                </c:pt>
                <c:pt idx="27">
                  <c:v>3.5</c:v>
                </c:pt>
                <c:pt idx="28">
                  <c:v>3.2999999523162842</c:v>
                </c:pt>
                <c:pt idx="29">
                  <c:v>3.2999999523162842</c:v>
                </c:pt>
                <c:pt idx="30">
                  <c:v>3</c:v>
                </c:pt>
                <c:pt idx="31">
                  <c:v>1.6000000238418579</c:v>
                </c:pt>
                <c:pt idx="32">
                  <c:v>0.5</c:v>
                </c:pt>
              </c:numCache>
            </c:numRef>
          </c:val>
          <c:extLst>
            <c:ext xmlns:c16="http://schemas.microsoft.com/office/drawing/2014/chart" uri="{C3380CC4-5D6E-409C-BE32-E72D297353CC}">
              <c16:uniqueId val="{00000002-8486-8841-9D83-2E7935F565A0}"/>
            </c:ext>
          </c:extLst>
        </c:ser>
        <c:dLbls>
          <c:showLegendKey val="0"/>
          <c:showVal val="0"/>
          <c:showCatName val="0"/>
          <c:showSerName val="0"/>
          <c:showPercent val="0"/>
          <c:showBubbleSize val="0"/>
        </c:dLbls>
        <c:gapWidth val="150"/>
        <c:axId val="157863936"/>
        <c:axId val="162193792"/>
      </c:barChart>
      <c:scatterChart>
        <c:scatterStyle val="lineMarker"/>
        <c:varyColors val="0"/>
        <c:ser>
          <c:idx val="1"/>
          <c:order val="1"/>
          <c:tx>
            <c:strRef>
              <c:f>'F2'!$C$1</c:f>
              <c:strCache>
                <c:ptCount val="1"/>
                <c:pt idx="0">
                  <c:v>Men</c:v>
                </c:pt>
              </c:strCache>
            </c:strRef>
          </c:tx>
          <c:spPr>
            <a:ln w="28575">
              <a:noFill/>
            </a:ln>
          </c:spPr>
          <c:marker>
            <c:symbol val="diamond"/>
            <c:size val="7"/>
            <c:spPr>
              <a:solidFill>
                <a:srgbClr val="0983A5"/>
              </a:solidFill>
              <a:ln>
                <a:solidFill>
                  <a:srgbClr val="0983A5"/>
                </a:solidFill>
              </a:ln>
            </c:spPr>
          </c:marker>
          <c:dPt>
            <c:idx val="14"/>
            <c:marker>
              <c:spPr>
                <a:solidFill>
                  <a:schemeClr val="accent5">
                    <a:lumMod val="50000"/>
                  </a:schemeClr>
                </a:solidFill>
                <a:ln>
                  <a:solidFill>
                    <a:schemeClr val="accent5">
                      <a:lumMod val="50000"/>
                    </a:schemeClr>
                  </a:solidFill>
                </a:ln>
              </c:spPr>
            </c:marker>
            <c:bubble3D val="0"/>
            <c:extLst>
              <c:ext xmlns:c16="http://schemas.microsoft.com/office/drawing/2014/chart" uri="{C3380CC4-5D6E-409C-BE32-E72D297353CC}">
                <c16:uniqueId val="{00000003-8486-8841-9D83-2E7935F565A0}"/>
              </c:ext>
            </c:extLst>
          </c:dPt>
          <c:xVal>
            <c:numRef>
              <c:f>'F2'!$C$2:$C$34</c:f>
              <c:numCache>
                <c:formatCode>0.0</c:formatCode>
                <c:ptCount val="33"/>
                <c:pt idx="0">
                  <c:v>16.299999237060547</c:v>
                </c:pt>
                <c:pt idx="1">
                  <c:v>15.399999618530273</c:v>
                </c:pt>
                <c:pt idx="2">
                  <c:v>18.5</c:v>
                </c:pt>
                <c:pt idx="3">
                  <c:v>18.299999237060547</c:v>
                </c:pt>
                <c:pt idx="4">
                  <c:v>12.800000190734863</c:v>
                </c:pt>
                <c:pt idx="5">
                  <c:v>15.300000190734863</c:v>
                </c:pt>
                <c:pt idx="6">
                  <c:v>13.300000190734863</c:v>
                </c:pt>
                <c:pt idx="7">
                  <c:v>12.399999618530273</c:v>
                </c:pt>
                <c:pt idx="8">
                  <c:v>11.300000190734863</c:v>
                </c:pt>
                <c:pt idx="9">
                  <c:v>11.899999618530273</c:v>
                </c:pt>
                <c:pt idx="10">
                  <c:v>9.8000001907348633</c:v>
                </c:pt>
                <c:pt idx="11">
                  <c:v>9.1000003814697266</c:v>
                </c:pt>
                <c:pt idx="12">
                  <c:v>13.899999618530273</c:v>
                </c:pt>
                <c:pt idx="13">
                  <c:v>13.600000381469727</c:v>
                </c:pt>
                <c:pt idx="14">
                  <c:v>10.293749950826168</c:v>
                </c:pt>
                <c:pt idx="15">
                  <c:v>8.8000001907348633</c:v>
                </c:pt>
                <c:pt idx="16">
                  <c:v>9</c:v>
                </c:pt>
                <c:pt idx="17">
                  <c:v>9.8999996185302734</c:v>
                </c:pt>
                <c:pt idx="18">
                  <c:v>8.1999998092651367</c:v>
                </c:pt>
                <c:pt idx="19">
                  <c:v>7.3000001907348633</c:v>
                </c:pt>
                <c:pt idx="20">
                  <c:v>8.3999996185302734</c:v>
                </c:pt>
                <c:pt idx="21">
                  <c:v>8.5</c:v>
                </c:pt>
                <c:pt idx="22">
                  <c:v>9.1000003814697266</c:v>
                </c:pt>
                <c:pt idx="23">
                  <c:v>7.9000000953674316</c:v>
                </c:pt>
                <c:pt idx="24">
                  <c:v>7.8000001907348633</c:v>
                </c:pt>
                <c:pt idx="25">
                  <c:v>6.9000000953674316</c:v>
                </c:pt>
                <c:pt idx="26">
                  <c:v>7.4000000953674316</c:v>
                </c:pt>
                <c:pt idx="27">
                  <c:v>6.5999999046325684</c:v>
                </c:pt>
                <c:pt idx="28">
                  <c:v>6.6999998092651367</c:v>
                </c:pt>
                <c:pt idx="29">
                  <c:v>10.800000190734863</c:v>
                </c:pt>
                <c:pt idx="30">
                  <c:v>8.3999996185302734</c:v>
                </c:pt>
                <c:pt idx="31">
                  <c:v>2.2000000476837158</c:v>
                </c:pt>
                <c:pt idx="32">
                  <c:v>3.5999999046325684</c:v>
                </c:pt>
              </c:numCache>
            </c:numRef>
          </c:xVal>
          <c:yVal>
            <c:numRef>
              <c:f>'F2'!$D$2:$D$34</c:f>
              <c:numCache>
                <c:formatCode>0.00</c:formatCode>
                <c:ptCount val="33"/>
                <c:pt idx="0">
                  <c:v>0.98484848484848486</c:v>
                </c:pt>
                <c:pt idx="1">
                  <c:v>0.95454545454545459</c:v>
                </c:pt>
                <c:pt idx="2">
                  <c:v>0.9242424242424242</c:v>
                </c:pt>
                <c:pt idx="3">
                  <c:v>0.89393939393939392</c:v>
                </c:pt>
                <c:pt idx="4">
                  <c:v>0.86363636363636365</c:v>
                </c:pt>
                <c:pt idx="5">
                  <c:v>0.83333333333333337</c:v>
                </c:pt>
                <c:pt idx="6">
                  <c:v>0.80303030303030298</c:v>
                </c:pt>
                <c:pt idx="7">
                  <c:v>0.77272727272727271</c:v>
                </c:pt>
                <c:pt idx="8">
                  <c:v>0.74242424242424243</c:v>
                </c:pt>
                <c:pt idx="9">
                  <c:v>0.71212121212121215</c:v>
                </c:pt>
                <c:pt idx="10">
                  <c:v>0.68181818181818177</c:v>
                </c:pt>
                <c:pt idx="11">
                  <c:v>0.65151515151515149</c:v>
                </c:pt>
                <c:pt idx="12">
                  <c:v>0.62121212121212122</c:v>
                </c:pt>
                <c:pt idx="13">
                  <c:v>0.59090909090909094</c:v>
                </c:pt>
                <c:pt idx="14">
                  <c:v>0.56060606060606055</c:v>
                </c:pt>
                <c:pt idx="15">
                  <c:v>0.53030303030303028</c:v>
                </c:pt>
                <c:pt idx="16">
                  <c:v>0.5</c:v>
                </c:pt>
                <c:pt idx="17">
                  <c:v>0.46969696969696972</c:v>
                </c:pt>
                <c:pt idx="18">
                  <c:v>0.43939393939393939</c:v>
                </c:pt>
                <c:pt idx="19">
                  <c:v>0.40909090909090912</c:v>
                </c:pt>
                <c:pt idx="20">
                  <c:v>0.37878787878787878</c:v>
                </c:pt>
                <c:pt idx="21">
                  <c:v>0.34848484848484851</c:v>
                </c:pt>
                <c:pt idx="22">
                  <c:v>0.31818181818181818</c:v>
                </c:pt>
                <c:pt idx="23">
                  <c:v>0.2878787878787879</c:v>
                </c:pt>
                <c:pt idx="24">
                  <c:v>0.25757575757575757</c:v>
                </c:pt>
                <c:pt idx="25">
                  <c:v>0.22727272727272727</c:v>
                </c:pt>
                <c:pt idx="26">
                  <c:v>0.19696969696969696</c:v>
                </c:pt>
                <c:pt idx="27">
                  <c:v>0.16666666666666666</c:v>
                </c:pt>
                <c:pt idx="28">
                  <c:v>0.13636363636363635</c:v>
                </c:pt>
                <c:pt idx="29">
                  <c:v>0.10606060606060606</c:v>
                </c:pt>
                <c:pt idx="30">
                  <c:v>7.575757575757576E-2</c:v>
                </c:pt>
                <c:pt idx="31">
                  <c:v>4.5454545454545456E-2</c:v>
                </c:pt>
                <c:pt idx="32">
                  <c:v>1.5151515151515152E-2</c:v>
                </c:pt>
              </c:numCache>
            </c:numRef>
          </c:yVal>
          <c:smooth val="0"/>
          <c:extLst>
            <c:ext xmlns:c16="http://schemas.microsoft.com/office/drawing/2014/chart" uri="{C3380CC4-5D6E-409C-BE32-E72D297353CC}">
              <c16:uniqueId val="{00000004-8486-8841-9D83-2E7935F565A0}"/>
            </c:ext>
          </c:extLst>
        </c:ser>
        <c:dLbls>
          <c:showLegendKey val="0"/>
          <c:showVal val="0"/>
          <c:showCatName val="0"/>
          <c:showSerName val="0"/>
          <c:showPercent val="0"/>
          <c:showBubbleSize val="0"/>
        </c:dLbls>
        <c:axId val="162195712"/>
        <c:axId val="162197888"/>
      </c:scatterChart>
      <c:catAx>
        <c:axId val="157863936"/>
        <c:scaling>
          <c:orientation val="maxMin"/>
        </c:scaling>
        <c:delete val="0"/>
        <c:axPos val="l"/>
        <c:numFmt formatCode="General" sourceLinked="1"/>
        <c:majorTickMark val="none"/>
        <c:minorTickMark val="none"/>
        <c:tickLblPos val="nextTo"/>
        <c:crossAx val="162193792"/>
        <c:crosses val="autoZero"/>
        <c:auto val="1"/>
        <c:lblAlgn val="ctr"/>
        <c:lblOffset val="100"/>
        <c:noMultiLvlLbl val="0"/>
      </c:catAx>
      <c:valAx>
        <c:axId val="162193792"/>
        <c:scaling>
          <c:orientation val="minMax"/>
          <c:max val="20"/>
          <c:min val="0"/>
        </c:scaling>
        <c:delete val="0"/>
        <c:axPos val="b"/>
        <c:majorGridlines>
          <c:spPr>
            <a:ln>
              <a:solidFill>
                <a:schemeClr val="bg1">
                  <a:lumMod val="75000"/>
                </a:schemeClr>
              </a:solidFill>
            </a:ln>
          </c:spPr>
        </c:majorGridlines>
        <c:title>
          <c:tx>
            <c:rich>
              <a:bodyPr/>
              <a:lstStyle/>
              <a:p>
                <a:pPr>
                  <a:defRPr/>
                </a:pPr>
                <a:r>
                  <a:rPr lang="en-US"/>
                  <a:t>Percent</a:t>
                </a:r>
              </a:p>
            </c:rich>
          </c:tx>
          <c:overlay val="0"/>
        </c:title>
        <c:numFmt formatCode="0" sourceLinked="0"/>
        <c:majorTickMark val="out"/>
        <c:minorTickMark val="none"/>
        <c:tickLblPos val="nextTo"/>
        <c:spPr>
          <a:ln>
            <a:noFill/>
          </a:ln>
        </c:spPr>
        <c:crossAx val="157863936"/>
        <c:crosses val="max"/>
        <c:crossBetween val="between"/>
      </c:valAx>
      <c:valAx>
        <c:axId val="162195712"/>
        <c:scaling>
          <c:orientation val="minMax"/>
        </c:scaling>
        <c:delete val="1"/>
        <c:axPos val="b"/>
        <c:numFmt formatCode="0.0" sourceLinked="1"/>
        <c:majorTickMark val="out"/>
        <c:minorTickMark val="none"/>
        <c:tickLblPos val="nextTo"/>
        <c:crossAx val="162197888"/>
        <c:crosses val="autoZero"/>
        <c:crossBetween val="midCat"/>
      </c:valAx>
      <c:valAx>
        <c:axId val="162197888"/>
        <c:scaling>
          <c:orientation val="minMax"/>
          <c:max val="1"/>
          <c:min val="0"/>
        </c:scaling>
        <c:delete val="0"/>
        <c:axPos val="r"/>
        <c:numFmt formatCode="0.00" sourceLinked="1"/>
        <c:majorTickMark val="none"/>
        <c:minorTickMark val="none"/>
        <c:tickLblPos val="none"/>
        <c:spPr>
          <a:ln>
            <a:noFill/>
          </a:ln>
        </c:spPr>
        <c:crossAx val="162195712"/>
        <c:crosses val="max"/>
        <c:crossBetween val="midCat"/>
      </c:valAx>
    </c:plotArea>
    <c:legend>
      <c:legendPos val="t"/>
      <c:layout>
        <c:manualLayout>
          <c:xMode val="edge"/>
          <c:yMode val="edge"/>
          <c:x val="0.16925129100736211"/>
          <c:y val="9.0124566545970078E-2"/>
          <c:w val="0.23063830214339845"/>
          <c:h val="3.5091825200682034E-2"/>
        </c:manualLayout>
      </c:layout>
      <c:overlay val="0"/>
    </c:legend>
    <c:plotVisOnly val="1"/>
    <c:dispBlanksAs val="gap"/>
    <c:showDLblsOverMax val="0"/>
  </c:chart>
  <c:spPr>
    <a:ln>
      <a:noFill/>
    </a:ln>
  </c:spPr>
  <c:txPr>
    <a:bodyPr/>
    <a:lstStyle/>
    <a:p>
      <a:pPr>
        <a:defRPr>
          <a:latin typeface="Cabin" pitchFamily="34" charset="0"/>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3697659667541557"/>
          <c:y val="0.14165334288824186"/>
          <c:w val="0.71478740157480314"/>
          <c:h val="0.7812465526433503"/>
        </c:manualLayout>
      </c:layout>
      <c:barChart>
        <c:barDir val="bar"/>
        <c:grouping val="stacked"/>
        <c:varyColors val="0"/>
        <c:ser>
          <c:idx val="0"/>
          <c:order val="0"/>
          <c:tx>
            <c:strRef>
              <c:f>'F3'!$B$1</c:f>
              <c:strCache>
                <c:ptCount val="1"/>
                <c:pt idx="0">
                  <c:v>Women</c:v>
                </c:pt>
              </c:strCache>
            </c:strRef>
          </c:tx>
          <c:spPr>
            <a:solidFill>
              <a:schemeClr val="accent2"/>
            </a:solidFill>
          </c:spPr>
          <c:invertIfNegative val="0"/>
          <c:dPt>
            <c:idx val="14"/>
            <c:invertIfNegative val="0"/>
            <c:bubble3D val="0"/>
            <c:spPr>
              <a:solidFill>
                <a:schemeClr val="accent2">
                  <a:lumMod val="50000"/>
                </a:schemeClr>
              </a:solidFill>
            </c:spPr>
            <c:extLst>
              <c:ext xmlns:c16="http://schemas.microsoft.com/office/drawing/2014/chart" uri="{C3380CC4-5D6E-409C-BE32-E72D297353CC}">
                <c16:uniqueId val="{00000001-829D-E944-91EB-B4C08EC809EA}"/>
              </c:ext>
            </c:extLst>
          </c:dPt>
          <c:cat>
            <c:strRef>
              <c:f>'F3'!$A$2:$A$34</c:f>
              <c:strCache>
                <c:ptCount val="33"/>
                <c:pt idx="0">
                  <c:v>United States</c:v>
                </c:pt>
                <c:pt idx="1">
                  <c:v>New Zealand</c:v>
                </c:pt>
                <c:pt idx="2">
                  <c:v>United Kingdom</c:v>
                </c:pt>
                <c:pt idx="3">
                  <c:v>Ireland</c:v>
                </c:pt>
                <c:pt idx="4">
                  <c:v>Australia</c:v>
                </c:pt>
                <c:pt idx="5">
                  <c:v>Estonia</c:v>
                </c:pt>
                <c:pt idx="6">
                  <c:v>Belgium</c:v>
                </c:pt>
                <c:pt idx="7">
                  <c:v>Greece</c:v>
                </c:pt>
                <c:pt idx="8">
                  <c:v>Canada</c:v>
                </c:pt>
                <c:pt idx="9">
                  <c:v>Iceland</c:v>
                </c:pt>
                <c:pt idx="10">
                  <c:v>France</c:v>
                </c:pt>
                <c:pt idx="11">
                  <c:v>Italy</c:v>
                </c:pt>
                <c:pt idx="12">
                  <c:v>Netherlands</c:v>
                </c:pt>
                <c:pt idx="13">
                  <c:v>Finland</c:v>
                </c:pt>
                <c:pt idx="14">
                  <c:v>OECD average</c:v>
                </c:pt>
                <c:pt idx="15">
                  <c:v>Hungary</c:v>
                </c:pt>
                <c:pt idx="16">
                  <c:v>Spain</c:v>
                </c:pt>
                <c:pt idx="17">
                  <c:v>Israel</c:v>
                </c:pt>
                <c:pt idx="18">
                  <c:v>Slovenia</c:v>
                </c:pt>
                <c:pt idx="19">
                  <c:v>Poland</c:v>
                </c:pt>
                <c:pt idx="20">
                  <c:v>Czech Republic</c:v>
                </c:pt>
                <c:pt idx="21">
                  <c:v>Switzerland</c:v>
                </c:pt>
                <c:pt idx="22">
                  <c:v>Austria</c:v>
                </c:pt>
                <c:pt idx="23">
                  <c:v>Portugal</c:v>
                </c:pt>
                <c:pt idx="24">
                  <c:v>Norway</c:v>
                </c:pt>
                <c:pt idx="25">
                  <c:v>Slovak Republic</c:v>
                </c:pt>
                <c:pt idx="26">
                  <c:v>Germany</c:v>
                </c:pt>
                <c:pt idx="27">
                  <c:v>Sweden</c:v>
                </c:pt>
                <c:pt idx="28">
                  <c:v>Luxembourg</c:v>
                </c:pt>
                <c:pt idx="29">
                  <c:v>Turkey</c:v>
                </c:pt>
                <c:pt idx="30">
                  <c:v>Denmark</c:v>
                </c:pt>
                <c:pt idx="31">
                  <c:v>Mexico</c:v>
                </c:pt>
                <c:pt idx="32">
                  <c:v>Korea</c:v>
                </c:pt>
              </c:strCache>
            </c:strRef>
          </c:cat>
          <c:val>
            <c:numRef>
              <c:f>'F3'!$B$2:$B$34</c:f>
              <c:numCache>
                <c:formatCode>0.0</c:formatCode>
                <c:ptCount val="33"/>
                <c:pt idx="0">
                  <c:v>13.899999618530273</c:v>
                </c:pt>
                <c:pt idx="1">
                  <c:v>11.699999809265137</c:v>
                </c:pt>
                <c:pt idx="2">
                  <c:v>11.600000381469727</c:v>
                </c:pt>
                <c:pt idx="3">
                  <c:v>11.300000190734863</c:v>
                </c:pt>
                <c:pt idx="4">
                  <c:v>9</c:v>
                </c:pt>
                <c:pt idx="5">
                  <c:v>8.8000001907348633</c:v>
                </c:pt>
                <c:pt idx="6">
                  <c:v>8</c:v>
                </c:pt>
                <c:pt idx="7">
                  <c:v>7.5999999046325684</c:v>
                </c:pt>
                <c:pt idx="8">
                  <c:v>7.0999999046325684</c:v>
                </c:pt>
                <c:pt idx="9">
                  <c:v>6.9000000953674316</c:v>
                </c:pt>
                <c:pt idx="10">
                  <c:v>6.8000001907348633</c:v>
                </c:pt>
                <c:pt idx="11">
                  <c:v>6.8000001907348633</c:v>
                </c:pt>
                <c:pt idx="12">
                  <c:v>6.5</c:v>
                </c:pt>
                <c:pt idx="13">
                  <c:v>6.0999999046325684</c:v>
                </c:pt>
                <c:pt idx="14" formatCode="0.00">
                  <c:v>6.0500000230967999</c:v>
                </c:pt>
                <c:pt idx="15">
                  <c:v>6</c:v>
                </c:pt>
                <c:pt idx="16">
                  <c:v>5.9000000953674316</c:v>
                </c:pt>
                <c:pt idx="17">
                  <c:v>5.4000000953674316</c:v>
                </c:pt>
                <c:pt idx="18">
                  <c:v>5.3000001907348633</c:v>
                </c:pt>
                <c:pt idx="19">
                  <c:v>5.0999999046325684</c:v>
                </c:pt>
                <c:pt idx="20">
                  <c:v>4.4000000953674316</c:v>
                </c:pt>
                <c:pt idx="21">
                  <c:v>4.4000000953674316</c:v>
                </c:pt>
                <c:pt idx="22">
                  <c:v>4.3000001907348633</c:v>
                </c:pt>
                <c:pt idx="23">
                  <c:v>4.1999998092651367</c:v>
                </c:pt>
                <c:pt idx="24">
                  <c:v>4</c:v>
                </c:pt>
                <c:pt idx="25">
                  <c:v>3.7000000476837158</c:v>
                </c:pt>
                <c:pt idx="26">
                  <c:v>3.5999999046325684</c:v>
                </c:pt>
                <c:pt idx="27">
                  <c:v>3.5</c:v>
                </c:pt>
                <c:pt idx="28">
                  <c:v>3.2999999523162842</c:v>
                </c:pt>
                <c:pt idx="29">
                  <c:v>3.2999999523162842</c:v>
                </c:pt>
                <c:pt idx="30">
                  <c:v>3</c:v>
                </c:pt>
                <c:pt idx="31">
                  <c:v>1.6000000238418579</c:v>
                </c:pt>
                <c:pt idx="32">
                  <c:v>0.5</c:v>
                </c:pt>
              </c:numCache>
            </c:numRef>
          </c:val>
          <c:extLst>
            <c:ext xmlns:c16="http://schemas.microsoft.com/office/drawing/2014/chart" uri="{C3380CC4-5D6E-409C-BE32-E72D297353CC}">
              <c16:uniqueId val="{00000002-829D-E944-91EB-B4C08EC809EA}"/>
            </c:ext>
          </c:extLst>
        </c:ser>
        <c:ser>
          <c:idx val="1"/>
          <c:order val="1"/>
          <c:tx>
            <c:strRef>
              <c:f>'F3'!$C$1</c:f>
              <c:strCache>
                <c:ptCount val="1"/>
                <c:pt idx="0">
                  <c:v>20</c:v>
                </c:pt>
              </c:strCache>
            </c:strRef>
          </c:tx>
          <c:spPr>
            <a:noFill/>
          </c:spPr>
          <c:invertIfNegative val="0"/>
          <c:cat>
            <c:strRef>
              <c:f>'F3'!$A$2:$A$34</c:f>
              <c:strCache>
                <c:ptCount val="33"/>
                <c:pt idx="0">
                  <c:v>United States</c:v>
                </c:pt>
                <c:pt idx="1">
                  <c:v>New Zealand</c:v>
                </c:pt>
                <c:pt idx="2">
                  <c:v>United Kingdom</c:v>
                </c:pt>
                <c:pt idx="3">
                  <c:v>Ireland</c:v>
                </c:pt>
                <c:pt idx="4">
                  <c:v>Australia</c:v>
                </c:pt>
                <c:pt idx="5">
                  <c:v>Estonia</c:v>
                </c:pt>
                <c:pt idx="6">
                  <c:v>Belgium</c:v>
                </c:pt>
                <c:pt idx="7">
                  <c:v>Greece</c:v>
                </c:pt>
                <c:pt idx="8">
                  <c:v>Canada</c:v>
                </c:pt>
                <c:pt idx="9">
                  <c:v>Iceland</c:v>
                </c:pt>
                <c:pt idx="10">
                  <c:v>France</c:v>
                </c:pt>
                <c:pt idx="11">
                  <c:v>Italy</c:v>
                </c:pt>
                <c:pt idx="12">
                  <c:v>Netherlands</c:v>
                </c:pt>
                <c:pt idx="13">
                  <c:v>Finland</c:v>
                </c:pt>
                <c:pt idx="14">
                  <c:v>OECD average</c:v>
                </c:pt>
                <c:pt idx="15">
                  <c:v>Hungary</c:v>
                </c:pt>
                <c:pt idx="16">
                  <c:v>Spain</c:v>
                </c:pt>
                <c:pt idx="17">
                  <c:v>Israel</c:v>
                </c:pt>
                <c:pt idx="18">
                  <c:v>Slovenia</c:v>
                </c:pt>
                <c:pt idx="19">
                  <c:v>Poland</c:v>
                </c:pt>
                <c:pt idx="20">
                  <c:v>Czech Republic</c:v>
                </c:pt>
                <c:pt idx="21">
                  <c:v>Switzerland</c:v>
                </c:pt>
                <c:pt idx="22">
                  <c:v>Austria</c:v>
                </c:pt>
                <c:pt idx="23">
                  <c:v>Portugal</c:v>
                </c:pt>
                <c:pt idx="24">
                  <c:v>Norway</c:v>
                </c:pt>
                <c:pt idx="25">
                  <c:v>Slovak Republic</c:v>
                </c:pt>
                <c:pt idx="26">
                  <c:v>Germany</c:v>
                </c:pt>
                <c:pt idx="27">
                  <c:v>Sweden</c:v>
                </c:pt>
                <c:pt idx="28">
                  <c:v>Luxembourg</c:v>
                </c:pt>
                <c:pt idx="29">
                  <c:v>Turkey</c:v>
                </c:pt>
                <c:pt idx="30">
                  <c:v>Denmark</c:v>
                </c:pt>
                <c:pt idx="31">
                  <c:v>Mexico</c:v>
                </c:pt>
                <c:pt idx="32">
                  <c:v>Korea</c:v>
                </c:pt>
              </c:strCache>
            </c:strRef>
          </c:cat>
          <c:val>
            <c:numRef>
              <c:f>'F3'!$C$2:$C$34</c:f>
              <c:numCache>
                <c:formatCode>0.0</c:formatCode>
                <c:ptCount val="33"/>
                <c:pt idx="0">
                  <c:v>6.1000003814697266</c:v>
                </c:pt>
                <c:pt idx="1">
                  <c:v>8.3000001907348633</c:v>
                </c:pt>
                <c:pt idx="2">
                  <c:v>8.3999996185302734</c:v>
                </c:pt>
                <c:pt idx="3">
                  <c:v>8.6999998092651367</c:v>
                </c:pt>
                <c:pt idx="4">
                  <c:v>11</c:v>
                </c:pt>
                <c:pt idx="5">
                  <c:v>11.199999809265137</c:v>
                </c:pt>
                <c:pt idx="6">
                  <c:v>12</c:v>
                </c:pt>
                <c:pt idx="7">
                  <c:v>12.400000095367432</c:v>
                </c:pt>
                <c:pt idx="8">
                  <c:v>12.900000095367432</c:v>
                </c:pt>
                <c:pt idx="9">
                  <c:v>13.099999904632568</c:v>
                </c:pt>
                <c:pt idx="10">
                  <c:v>13.199999809265137</c:v>
                </c:pt>
                <c:pt idx="11">
                  <c:v>13.199999809265137</c:v>
                </c:pt>
                <c:pt idx="12">
                  <c:v>13.5</c:v>
                </c:pt>
                <c:pt idx="13">
                  <c:v>13.900000095367432</c:v>
                </c:pt>
                <c:pt idx="14">
                  <c:v>13.9499999769032</c:v>
                </c:pt>
                <c:pt idx="15">
                  <c:v>14</c:v>
                </c:pt>
                <c:pt idx="16">
                  <c:v>14.099999904632568</c:v>
                </c:pt>
                <c:pt idx="17">
                  <c:v>14.599999904632568</c:v>
                </c:pt>
                <c:pt idx="18">
                  <c:v>14.699999809265137</c:v>
                </c:pt>
                <c:pt idx="19">
                  <c:v>14.900000095367432</c:v>
                </c:pt>
                <c:pt idx="20">
                  <c:v>15.599999904632568</c:v>
                </c:pt>
                <c:pt idx="21">
                  <c:v>15.599999904632568</c:v>
                </c:pt>
                <c:pt idx="22">
                  <c:v>15.699999809265137</c:v>
                </c:pt>
                <c:pt idx="23">
                  <c:v>15.800000190734863</c:v>
                </c:pt>
                <c:pt idx="24">
                  <c:v>16</c:v>
                </c:pt>
                <c:pt idx="25">
                  <c:v>16.299999952316284</c:v>
                </c:pt>
                <c:pt idx="26">
                  <c:v>16.400000095367432</c:v>
                </c:pt>
                <c:pt idx="27">
                  <c:v>16.5</c:v>
                </c:pt>
                <c:pt idx="28">
                  <c:v>16.700000047683716</c:v>
                </c:pt>
                <c:pt idx="29">
                  <c:v>16.700000047683716</c:v>
                </c:pt>
                <c:pt idx="30">
                  <c:v>17</c:v>
                </c:pt>
                <c:pt idx="31">
                  <c:v>18.399999976158142</c:v>
                </c:pt>
                <c:pt idx="32">
                  <c:v>19.5</c:v>
                </c:pt>
              </c:numCache>
            </c:numRef>
          </c:val>
          <c:extLst>
            <c:ext xmlns:c16="http://schemas.microsoft.com/office/drawing/2014/chart" uri="{C3380CC4-5D6E-409C-BE32-E72D297353CC}">
              <c16:uniqueId val="{00000003-829D-E944-91EB-B4C08EC809EA}"/>
            </c:ext>
          </c:extLst>
        </c:ser>
        <c:ser>
          <c:idx val="2"/>
          <c:order val="2"/>
          <c:tx>
            <c:strRef>
              <c:f>'F3'!$D$1</c:f>
              <c:strCache>
                <c:ptCount val="1"/>
                <c:pt idx="0">
                  <c:v>Men</c:v>
                </c:pt>
              </c:strCache>
            </c:strRef>
          </c:tx>
          <c:spPr>
            <a:solidFill>
              <a:schemeClr val="accent5"/>
            </a:solidFill>
          </c:spPr>
          <c:invertIfNegative val="0"/>
          <c:dPt>
            <c:idx val="14"/>
            <c:invertIfNegative val="0"/>
            <c:bubble3D val="0"/>
            <c:spPr>
              <a:solidFill>
                <a:schemeClr val="tx2">
                  <a:lumMod val="50000"/>
                </a:schemeClr>
              </a:solidFill>
            </c:spPr>
            <c:extLst>
              <c:ext xmlns:c16="http://schemas.microsoft.com/office/drawing/2014/chart" uri="{C3380CC4-5D6E-409C-BE32-E72D297353CC}">
                <c16:uniqueId val="{00000005-829D-E944-91EB-B4C08EC809EA}"/>
              </c:ext>
            </c:extLst>
          </c:dPt>
          <c:cat>
            <c:strRef>
              <c:f>'F3'!$A$2:$A$34</c:f>
              <c:strCache>
                <c:ptCount val="33"/>
                <c:pt idx="0">
                  <c:v>United States</c:v>
                </c:pt>
                <c:pt idx="1">
                  <c:v>New Zealand</c:v>
                </c:pt>
                <c:pt idx="2">
                  <c:v>United Kingdom</c:v>
                </c:pt>
                <c:pt idx="3">
                  <c:v>Ireland</c:v>
                </c:pt>
                <c:pt idx="4">
                  <c:v>Australia</c:v>
                </c:pt>
                <c:pt idx="5">
                  <c:v>Estonia</c:v>
                </c:pt>
                <c:pt idx="6">
                  <c:v>Belgium</c:v>
                </c:pt>
                <c:pt idx="7">
                  <c:v>Greece</c:v>
                </c:pt>
                <c:pt idx="8">
                  <c:v>Canada</c:v>
                </c:pt>
                <c:pt idx="9">
                  <c:v>Iceland</c:v>
                </c:pt>
                <c:pt idx="10">
                  <c:v>France</c:v>
                </c:pt>
                <c:pt idx="11">
                  <c:v>Italy</c:v>
                </c:pt>
                <c:pt idx="12">
                  <c:v>Netherlands</c:v>
                </c:pt>
                <c:pt idx="13">
                  <c:v>Finland</c:v>
                </c:pt>
                <c:pt idx="14">
                  <c:v>OECD average</c:v>
                </c:pt>
                <c:pt idx="15">
                  <c:v>Hungary</c:v>
                </c:pt>
                <c:pt idx="16">
                  <c:v>Spain</c:v>
                </c:pt>
                <c:pt idx="17">
                  <c:v>Israel</c:v>
                </c:pt>
                <c:pt idx="18">
                  <c:v>Slovenia</c:v>
                </c:pt>
                <c:pt idx="19">
                  <c:v>Poland</c:v>
                </c:pt>
                <c:pt idx="20">
                  <c:v>Czech Republic</c:v>
                </c:pt>
                <c:pt idx="21">
                  <c:v>Switzerland</c:v>
                </c:pt>
                <c:pt idx="22">
                  <c:v>Austria</c:v>
                </c:pt>
                <c:pt idx="23">
                  <c:v>Portugal</c:v>
                </c:pt>
                <c:pt idx="24">
                  <c:v>Norway</c:v>
                </c:pt>
                <c:pt idx="25">
                  <c:v>Slovak Republic</c:v>
                </c:pt>
                <c:pt idx="26">
                  <c:v>Germany</c:v>
                </c:pt>
                <c:pt idx="27">
                  <c:v>Sweden</c:v>
                </c:pt>
                <c:pt idx="28">
                  <c:v>Luxembourg</c:v>
                </c:pt>
                <c:pt idx="29">
                  <c:v>Turkey</c:v>
                </c:pt>
                <c:pt idx="30">
                  <c:v>Denmark</c:v>
                </c:pt>
                <c:pt idx="31">
                  <c:v>Mexico</c:v>
                </c:pt>
                <c:pt idx="32">
                  <c:v>Korea</c:v>
                </c:pt>
              </c:strCache>
            </c:strRef>
          </c:cat>
          <c:val>
            <c:numRef>
              <c:f>'F3'!$D$2:$D$34</c:f>
              <c:numCache>
                <c:formatCode>0.0</c:formatCode>
                <c:ptCount val="33"/>
                <c:pt idx="0">
                  <c:v>16.299999237060547</c:v>
                </c:pt>
                <c:pt idx="1">
                  <c:v>15.399999618530273</c:v>
                </c:pt>
                <c:pt idx="2">
                  <c:v>18.5</c:v>
                </c:pt>
                <c:pt idx="3">
                  <c:v>18.299999237060547</c:v>
                </c:pt>
                <c:pt idx="4">
                  <c:v>12.800000190734863</c:v>
                </c:pt>
                <c:pt idx="5">
                  <c:v>15.300000190734863</c:v>
                </c:pt>
                <c:pt idx="6">
                  <c:v>13.300000190734863</c:v>
                </c:pt>
                <c:pt idx="7">
                  <c:v>12.399999618530273</c:v>
                </c:pt>
                <c:pt idx="8">
                  <c:v>11.300000190734863</c:v>
                </c:pt>
                <c:pt idx="9">
                  <c:v>11.899999618530273</c:v>
                </c:pt>
                <c:pt idx="10">
                  <c:v>9.8000001907348633</c:v>
                </c:pt>
                <c:pt idx="11">
                  <c:v>9.1000003814697266</c:v>
                </c:pt>
                <c:pt idx="12">
                  <c:v>13.899999618530273</c:v>
                </c:pt>
                <c:pt idx="13">
                  <c:v>13.600000381469727</c:v>
                </c:pt>
                <c:pt idx="14">
                  <c:v>10.293749950826168</c:v>
                </c:pt>
                <c:pt idx="15">
                  <c:v>8.8000001907348633</c:v>
                </c:pt>
                <c:pt idx="16">
                  <c:v>9</c:v>
                </c:pt>
                <c:pt idx="17">
                  <c:v>9.8999996185302734</c:v>
                </c:pt>
                <c:pt idx="18">
                  <c:v>8.1999998092651367</c:v>
                </c:pt>
                <c:pt idx="19">
                  <c:v>7.3000001907348633</c:v>
                </c:pt>
                <c:pt idx="20">
                  <c:v>8.3999996185302734</c:v>
                </c:pt>
                <c:pt idx="21">
                  <c:v>8.5</c:v>
                </c:pt>
                <c:pt idx="22">
                  <c:v>9.1000003814697266</c:v>
                </c:pt>
                <c:pt idx="23">
                  <c:v>7.9000000953674316</c:v>
                </c:pt>
                <c:pt idx="24">
                  <c:v>7.8000001907348633</c:v>
                </c:pt>
                <c:pt idx="25">
                  <c:v>6.9000000953674316</c:v>
                </c:pt>
                <c:pt idx="26">
                  <c:v>7.4000000953674316</c:v>
                </c:pt>
                <c:pt idx="27">
                  <c:v>6.5999999046325684</c:v>
                </c:pt>
                <c:pt idx="28">
                  <c:v>6.6999998092651367</c:v>
                </c:pt>
                <c:pt idx="29">
                  <c:v>10.800000190734863</c:v>
                </c:pt>
                <c:pt idx="30">
                  <c:v>8.3999996185302734</c:v>
                </c:pt>
                <c:pt idx="31">
                  <c:v>2.2000000476837158</c:v>
                </c:pt>
                <c:pt idx="32">
                  <c:v>3.5999999046325684</c:v>
                </c:pt>
              </c:numCache>
            </c:numRef>
          </c:val>
          <c:extLst>
            <c:ext xmlns:c16="http://schemas.microsoft.com/office/drawing/2014/chart" uri="{C3380CC4-5D6E-409C-BE32-E72D297353CC}">
              <c16:uniqueId val="{00000006-829D-E944-91EB-B4C08EC809EA}"/>
            </c:ext>
          </c:extLst>
        </c:ser>
        <c:dLbls>
          <c:showLegendKey val="0"/>
          <c:showVal val="0"/>
          <c:showCatName val="0"/>
          <c:showSerName val="0"/>
          <c:showPercent val="0"/>
          <c:showBubbleSize val="0"/>
        </c:dLbls>
        <c:gapWidth val="150"/>
        <c:overlap val="100"/>
        <c:axId val="39970304"/>
        <c:axId val="39971840"/>
      </c:barChart>
      <c:scatterChart>
        <c:scatterStyle val="lineMarker"/>
        <c:varyColors val="0"/>
        <c:ser>
          <c:idx val="3"/>
          <c:order val="3"/>
          <c:tx>
            <c:strRef>
              <c:f>'F3'!$A$38</c:f>
              <c:strCache>
                <c:ptCount val="1"/>
                <c:pt idx="0">
                  <c:v>0</c:v>
                </c:pt>
              </c:strCache>
            </c:strRef>
          </c:tx>
          <c:spPr>
            <a:ln w="28575">
              <a:noFill/>
            </a:ln>
          </c:spPr>
          <c:marker>
            <c:symbol val="none"/>
          </c:marker>
          <c:dLbls>
            <c:spPr>
              <a:noFill/>
              <a:ln>
                <a:noFill/>
              </a:ln>
              <a:effectLst/>
            </c:spPr>
            <c:dLblPos val="b"/>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'F3'!$B$38</c:f>
              <c:numCache>
                <c:formatCode>General</c:formatCode>
                <c:ptCount val="1"/>
                <c:pt idx="0">
                  <c:v>0</c:v>
                </c:pt>
              </c:numCache>
            </c:numRef>
          </c:xVal>
          <c:yVal>
            <c:numRef>
              <c:f>'F3'!$C$38</c:f>
              <c:numCache>
                <c:formatCode>General</c:formatCode>
                <c:ptCount val="1"/>
                <c:pt idx="0">
                  <c:v>0.01</c:v>
                </c:pt>
              </c:numCache>
            </c:numRef>
          </c:yVal>
          <c:smooth val="0"/>
          <c:extLst>
            <c:ext xmlns:c16="http://schemas.microsoft.com/office/drawing/2014/chart" uri="{C3380CC4-5D6E-409C-BE32-E72D297353CC}">
              <c16:uniqueId val="{00000007-829D-E944-91EB-B4C08EC809EA}"/>
            </c:ext>
          </c:extLst>
        </c:ser>
        <c:ser>
          <c:idx val="4"/>
          <c:order val="4"/>
          <c:tx>
            <c:strRef>
              <c:f>'F3'!$A$39</c:f>
              <c:strCache>
                <c:ptCount val="1"/>
                <c:pt idx="0">
                  <c:v>10</c:v>
                </c:pt>
              </c:strCache>
            </c:strRef>
          </c:tx>
          <c:spPr>
            <a:ln w="28575">
              <a:noFill/>
            </a:ln>
          </c:spPr>
          <c:marker>
            <c:symbol val="none"/>
          </c:marker>
          <c:dLbls>
            <c:spPr>
              <a:noFill/>
              <a:ln>
                <a:noFill/>
              </a:ln>
              <a:effectLst/>
            </c:spPr>
            <c:dLblPos val="b"/>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'F3'!$B$39</c:f>
              <c:numCache>
                <c:formatCode>General</c:formatCode>
                <c:ptCount val="1"/>
                <c:pt idx="0">
                  <c:v>10</c:v>
                </c:pt>
              </c:numCache>
            </c:numRef>
          </c:xVal>
          <c:yVal>
            <c:numRef>
              <c:f>'F3'!$C$39</c:f>
              <c:numCache>
                <c:formatCode>General</c:formatCode>
                <c:ptCount val="1"/>
                <c:pt idx="0">
                  <c:v>0.01</c:v>
                </c:pt>
              </c:numCache>
            </c:numRef>
          </c:yVal>
          <c:smooth val="0"/>
          <c:extLst>
            <c:ext xmlns:c16="http://schemas.microsoft.com/office/drawing/2014/chart" uri="{C3380CC4-5D6E-409C-BE32-E72D297353CC}">
              <c16:uniqueId val="{00000008-829D-E944-91EB-B4C08EC809EA}"/>
            </c:ext>
          </c:extLst>
        </c:ser>
        <c:ser>
          <c:idx val="5"/>
          <c:order val="5"/>
          <c:tx>
            <c:strRef>
              <c:f>'F3'!$A$40</c:f>
              <c:strCache>
                <c:ptCount val="1"/>
                <c:pt idx="0">
                  <c:v>0</c:v>
                </c:pt>
              </c:strCache>
            </c:strRef>
          </c:tx>
          <c:spPr>
            <a:ln w="28575">
              <a:noFill/>
            </a:ln>
          </c:spPr>
          <c:marker>
            <c:symbol val="none"/>
          </c:marker>
          <c:dLbls>
            <c:spPr>
              <a:noFill/>
              <a:ln>
                <a:noFill/>
              </a:ln>
              <a:effectLst/>
            </c:spPr>
            <c:dLblPos val="b"/>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'F3'!$B$40</c:f>
              <c:numCache>
                <c:formatCode>General</c:formatCode>
                <c:ptCount val="1"/>
                <c:pt idx="0">
                  <c:v>20</c:v>
                </c:pt>
              </c:numCache>
            </c:numRef>
          </c:xVal>
          <c:yVal>
            <c:numRef>
              <c:f>'F3'!$C$40</c:f>
              <c:numCache>
                <c:formatCode>General</c:formatCode>
                <c:ptCount val="1"/>
                <c:pt idx="0">
                  <c:v>0.01</c:v>
                </c:pt>
              </c:numCache>
            </c:numRef>
          </c:yVal>
          <c:smooth val="0"/>
          <c:extLst>
            <c:ext xmlns:c16="http://schemas.microsoft.com/office/drawing/2014/chart" uri="{C3380CC4-5D6E-409C-BE32-E72D297353CC}">
              <c16:uniqueId val="{00000009-829D-E944-91EB-B4C08EC809EA}"/>
            </c:ext>
          </c:extLst>
        </c:ser>
        <c:ser>
          <c:idx val="6"/>
          <c:order val="6"/>
          <c:tx>
            <c:strRef>
              <c:f>'F3'!$A$41</c:f>
              <c:strCache>
                <c:ptCount val="1"/>
                <c:pt idx="0">
                  <c:v>10</c:v>
                </c:pt>
              </c:strCache>
            </c:strRef>
          </c:tx>
          <c:spPr>
            <a:ln w="28575">
              <a:noFill/>
            </a:ln>
          </c:spPr>
          <c:marker>
            <c:symbol val="none"/>
          </c:marker>
          <c:dLbls>
            <c:spPr>
              <a:noFill/>
              <a:ln>
                <a:noFill/>
              </a:ln>
              <a:effectLst/>
            </c:spPr>
            <c:dLblPos val="b"/>
            <c:showLegendKey val="0"/>
            <c:showVal val="0"/>
            <c:showCatName val="0"/>
            <c:showSerName val="1"/>
            <c:showPercent val="0"/>
            <c:showBubbleSize val="0"/>
            <c:showLeaderLines val="0"/>
            <c:extLst>
              <c:ext xmlns:c15="http://schemas.microsoft.com/office/drawing/2012/chart" uri="{CE6537A1-D6FC-4f65-9D91-7224C49458BB}">
                <c15:showLeaderLines val="0"/>
              </c:ext>
            </c:extLst>
          </c:dLbls>
          <c:xVal>
            <c:numRef>
              <c:f>'F3'!$B$41</c:f>
              <c:numCache>
                <c:formatCode>General</c:formatCode>
                <c:ptCount val="1"/>
                <c:pt idx="0">
                  <c:v>30</c:v>
                </c:pt>
              </c:numCache>
            </c:numRef>
          </c:xVal>
          <c:yVal>
            <c:numRef>
              <c:f>'F3'!$C$41</c:f>
              <c:numCache>
                <c:formatCode>General</c:formatCode>
                <c:ptCount val="1"/>
                <c:pt idx="0">
                  <c:v>0.01</c:v>
                </c:pt>
              </c:numCache>
            </c:numRef>
          </c:yVal>
          <c:smooth val="0"/>
          <c:extLst>
            <c:ext xmlns:c16="http://schemas.microsoft.com/office/drawing/2014/chart" uri="{C3380CC4-5D6E-409C-BE32-E72D297353CC}">
              <c16:uniqueId val="{0000000A-829D-E944-91EB-B4C08EC809EA}"/>
            </c:ext>
          </c:extLst>
        </c:ser>
        <c:dLbls>
          <c:showLegendKey val="0"/>
          <c:showVal val="0"/>
          <c:showCatName val="0"/>
          <c:showSerName val="0"/>
          <c:showPercent val="0"/>
          <c:showBubbleSize val="0"/>
        </c:dLbls>
        <c:axId val="39974016"/>
        <c:axId val="39975552"/>
      </c:scatterChart>
      <c:catAx>
        <c:axId val="39970304"/>
        <c:scaling>
          <c:orientation val="maxMin"/>
        </c:scaling>
        <c:delete val="0"/>
        <c:axPos val="l"/>
        <c:numFmt formatCode="General" sourceLinked="1"/>
        <c:majorTickMark val="none"/>
        <c:minorTickMark val="none"/>
        <c:tickLblPos val="nextTo"/>
        <c:spPr>
          <a:ln>
            <a:solidFill>
              <a:schemeClr val="bg1">
                <a:lumMod val="75000"/>
              </a:schemeClr>
            </a:solidFill>
          </a:ln>
        </c:spPr>
        <c:crossAx val="39971840"/>
        <c:crosses val="autoZero"/>
        <c:auto val="1"/>
        <c:lblAlgn val="ctr"/>
        <c:lblOffset val="100"/>
        <c:noMultiLvlLbl val="0"/>
      </c:catAx>
      <c:valAx>
        <c:axId val="39971840"/>
        <c:scaling>
          <c:orientation val="minMax"/>
          <c:max val="39.9"/>
          <c:min val="0"/>
        </c:scaling>
        <c:delete val="0"/>
        <c:axPos val="b"/>
        <c:majorGridlines>
          <c:spPr>
            <a:ln>
              <a:solidFill>
                <a:schemeClr val="bg1">
                  <a:lumMod val="75000"/>
                </a:schemeClr>
              </a:solidFill>
            </a:ln>
          </c:spPr>
        </c:majorGridlines>
        <c:title>
          <c:tx>
            <c:rich>
              <a:bodyPr/>
              <a:lstStyle/>
              <a:p>
                <a:pPr>
                  <a:defRPr/>
                </a:pPr>
                <a:r>
                  <a:rPr lang="en-US"/>
                  <a:t>Percent</a:t>
                </a:r>
              </a:p>
            </c:rich>
          </c:tx>
          <c:layout>
            <c:manualLayout>
              <c:xMode val="edge"/>
              <c:yMode val="edge"/>
              <c:x val="0.52155555555555555"/>
              <c:y val="0.95191874678216659"/>
            </c:manualLayout>
          </c:layout>
          <c:overlay val="0"/>
        </c:title>
        <c:numFmt formatCode="0.0" sourceLinked="1"/>
        <c:majorTickMark val="out"/>
        <c:minorTickMark val="none"/>
        <c:tickLblPos val="none"/>
        <c:spPr>
          <a:ln>
            <a:solidFill>
              <a:schemeClr val="bg1">
                <a:lumMod val="75000"/>
              </a:schemeClr>
            </a:solidFill>
          </a:ln>
        </c:spPr>
        <c:crossAx val="39970304"/>
        <c:crosses val="max"/>
        <c:crossBetween val="between"/>
        <c:majorUnit val="10"/>
      </c:valAx>
      <c:valAx>
        <c:axId val="39974016"/>
        <c:scaling>
          <c:orientation val="minMax"/>
        </c:scaling>
        <c:delete val="1"/>
        <c:axPos val="b"/>
        <c:numFmt formatCode="General" sourceLinked="1"/>
        <c:majorTickMark val="out"/>
        <c:minorTickMark val="none"/>
        <c:tickLblPos val="nextTo"/>
        <c:crossAx val="39975552"/>
        <c:crosses val="autoZero"/>
        <c:crossBetween val="midCat"/>
      </c:valAx>
      <c:valAx>
        <c:axId val="39975552"/>
        <c:scaling>
          <c:orientation val="minMax"/>
          <c:max val="1"/>
          <c:min val="0"/>
        </c:scaling>
        <c:delete val="0"/>
        <c:axPos val="r"/>
        <c:numFmt formatCode="General" sourceLinked="1"/>
        <c:majorTickMark val="none"/>
        <c:minorTickMark val="none"/>
        <c:tickLblPos val="none"/>
        <c:spPr>
          <a:ln>
            <a:noFill/>
          </a:ln>
        </c:spPr>
        <c:crossAx val="39974016"/>
        <c:crosses val="max"/>
        <c:crossBetween val="midCat"/>
      </c:valAx>
    </c:plotArea>
    <c:plotVisOnly val="1"/>
    <c:dispBlanksAs val="gap"/>
    <c:showDLblsOverMax val="0"/>
  </c:chart>
  <c:spPr>
    <a:ln>
      <a:noFill/>
    </a:ln>
  </c:spPr>
  <c:txPr>
    <a:bodyPr/>
    <a:lstStyle/>
    <a:p>
      <a:pPr>
        <a:defRPr>
          <a:latin typeface="Cabin" pitchFamily="34" charset="0"/>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2809662284302773"/>
          <c:y val="0.14148811594949975"/>
          <c:w val="0.72695603071295922"/>
          <c:h val="0.80185961129858763"/>
        </c:manualLayout>
      </c:layout>
      <c:barChart>
        <c:barDir val="bar"/>
        <c:grouping val="clustered"/>
        <c:varyColors val="0"/>
        <c:ser>
          <c:idx val="0"/>
          <c:order val="0"/>
          <c:tx>
            <c:strRef>
              <c:f>'F4'!$B$1</c:f>
              <c:strCache>
                <c:ptCount val="1"/>
                <c:pt idx="0">
                  <c:v>Men</c:v>
                </c:pt>
              </c:strCache>
            </c:strRef>
          </c:tx>
          <c:spPr>
            <a:noFill/>
            <a:ln>
              <a:noFill/>
            </a:ln>
          </c:spPr>
          <c:invertIfNegative val="0"/>
          <c:cat>
            <c:strRef>
              <c:f>'F4'!$A$2:$A$34</c:f>
              <c:strCache>
                <c:ptCount val="33"/>
                <c:pt idx="0">
                  <c:v>United States</c:v>
                </c:pt>
                <c:pt idx="1">
                  <c:v>New Zealand</c:v>
                </c:pt>
                <c:pt idx="2">
                  <c:v>United Kingdom</c:v>
                </c:pt>
                <c:pt idx="3">
                  <c:v>Ireland</c:v>
                </c:pt>
                <c:pt idx="4">
                  <c:v>Australia</c:v>
                </c:pt>
                <c:pt idx="5">
                  <c:v>Estonia</c:v>
                </c:pt>
                <c:pt idx="6">
                  <c:v>Belgium</c:v>
                </c:pt>
                <c:pt idx="7">
                  <c:v>Greece</c:v>
                </c:pt>
                <c:pt idx="8">
                  <c:v>Canada</c:v>
                </c:pt>
                <c:pt idx="9">
                  <c:v>Iceland</c:v>
                </c:pt>
                <c:pt idx="10">
                  <c:v>France</c:v>
                </c:pt>
                <c:pt idx="11">
                  <c:v>Italy</c:v>
                </c:pt>
                <c:pt idx="12">
                  <c:v>Netherlands</c:v>
                </c:pt>
                <c:pt idx="13">
                  <c:v>Finland</c:v>
                </c:pt>
                <c:pt idx="14">
                  <c:v>OECD average</c:v>
                </c:pt>
                <c:pt idx="15">
                  <c:v>Hungary</c:v>
                </c:pt>
                <c:pt idx="16">
                  <c:v>Spain</c:v>
                </c:pt>
                <c:pt idx="17">
                  <c:v>Israel</c:v>
                </c:pt>
                <c:pt idx="18">
                  <c:v>Slovenia</c:v>
                </c:pt>
                <c:pt idx="19">
                  <c:v>Poland</c:v>
                </c:pt>
                <c:pt idx="20">
                  <c:v>Czech Republic</c:v>
                </c:pt>
                <c:pt idx="21">
                  <c:v>Switzerland</c:v>
                </c:pt>
                <c:pt idx="22">
                  <c:v>Austria</c:v>
                </c:pt>
                <c:pt idx="23">
                  <c:v>Portugal</c:v>
                </c:pt>
                <c:pt idx="24">
                  <c:v>Norway</c:v>
                </c:pt>
                <c:pt idx="25">
                  <c:v>Slovak Republic</c:v>
                </c:pt>
                <c:pt idx="26">
                  <c:v>Germany</c:v>
                </c:pt>
                <c:pt idx="27">
                  <c:v>Sweden</c:v>
                </c:pt>
                <c:pt idx="28">
                  <c:v>Luxembourg</c:v>
                </c:pt>
                <c:pt idx="29">
                  <c:v>Turkey</c:v>
                </c:pt>
                <c:pt idx="30">
                  <c:v>Denmark</c:v>
                </c:pt>
                <c:pt idx="31">
                  <c:v>Mexico</c:v>
                </c:pt>
                <c:pt idx="32">
                  <c:v>Korea</c:v>
                </c:pt>
              </c:strCache>
            </c:strRef>
          </c:cat>
          <c:val>
            <c:numRef>
              <c:f>'F4'!$B$2:$B$34</c:f>
              <c:numCache>
                <c:formatCode>0.0</c:formatCode>
                <c:ptCount val="33"/>
                <c:pt idx="0">
                  <c:v>16.299999237060547</c:v>
                </c:pt>
                <c:pt idx="1">
                  <c:v>15.399999618530273</c:v>
                </c:pt>
                <c:pt idx="2">
                  <c:v>18.5</c:v>
                </c:pt>
                <c:pt idx="3">
                  <c:v>18.299999237060547</c:v>
                </c:pt>
                <c:pt idx="4">
                  <c:v>12.800000190734863</c:v>
                </c:pt>
                <c:pt idx="5">
                  <c:v>15.300000190734863</c:v>
                </c:pt>
                <c:pt idx="6">
                  <c:v>13.300000190734863</c:v>
                </c:pt>
                <c:pt idx="7">
                  <c:v>12.399999618530273</c:v>
                </c:pt>
                <c:pt idx="8">
                  <c:v>11.300000190734863</c:v>
                </c:pt>
                <c:pt idx="9">
                  <c:v>11.899999618530273</c:v>
                </c:pt>
                <c:pt idx="10">
                  <c:v>9.8000001907348633</c:v>
                </c:pt>
                <c:pt idx="11">
                  <c:v>9.1000003814697266</c:v>
                </c:pt>
                <c:pt idx="12">
                  <c:v>13.899999618530273</c:v>
                </c:pt>
                <c:pt idx="13">
                  <c:v>13.600000381469727</c:v>
                </c:pt>
                <c:pt idx="14">
                  <c:v>10.293749950826168</c:v>
                </c:pt>
                <c:pt idx="15">
                  <c:v>8.8000001907348633</c:v>
                </c:pt>
                <c:pt idx="16">
                  <c:v>9</c:v>
                </c:pt>
                <c:pt idx="17">
                  <c:v>9.8999996185302734</c:v>
                </c:pt>
                <c:pt idx="18">
                  <c:v>8.1999998092651367</c:v>
                </c:pt>
                <c:pt idx="19">
                  <c:v>7.3000001907348633</c:v>
                </c:pt>
                <c:pt idx="20">
                  <c:v>8.3999996185302734</c:v>
                </c:pt>
                <c:pt idx="21">
                  <c:v>8.5</c:v>
                </c:pt>
                <c:pt idx="22">
                  <c:v>9.1000003814697266</c:v>
                </c:pt>
                <c:pt idx="23">
                  <c:v>7.9000000953674316</c:v>
                </c:pt>
                <c:pt idx="24">
                  <c:v>7.8000001907348633</c:v>
                </c:pt>
                <c:pt idx="25">
                  <c:v>6.9000000953674316</c:v>
                </c:pt>
                <c:pt idx="26">
                  <c:v>7.4000000953674316</c:v>
                </c:pt>
                <c:pt idx="27">
                  <c:v>6.5999999046325684</c:v>
                </c:pt>
                <c:pt idx="28">
                  <c:v>6.6999998092651367</c:v>
                </c:pt>
                <c:pt idx="29">
                  <c:v>10.800000190734863</c:v>
                </c:pt>
                <c:pt idx="30">
                  <c:v>8.3999996185302734</c:v>
                </c:pt>
                <c:pt idx="31">
                  <c:v>2.2000000476837158</c:v>
                </c:pt>
                <c:pt idx="32">
                  <c:v>3.5999999046325684</c:v>
                </c:pt>
              </c:numCache>
            </c:numRef>
          </c:val>
          <c:extLst>
            <c:ext xmlns:c16="http://schemas.microsoft.com/office/drawing/2014/chart" uri="{C3380CC4-5D6E-409C-BE32-E72D297353CC}">
              <c16:uniqueId val="{00000000-5E5D-C342-B849-73720E6B90CA}"/>
            </c:ext>
          </c:extLst>
        </c:ser>
        <c:dLbls>
          <c:showLegendKey val="0"/>
          <c:showVal val="0"/>
          <c:showCatName val="0"/>
          <c:showSerName val="0"/>
          <c:showPercent val="0"/>
          <c:showBubbleSize val="0"/>
        </c:dLbls>
        <c:gapWidth val="150"/>
        <c:axId val="40004992"/>
        <c:axId val="40006784"/>
      </c:barChart>
      <c:scatterChart>
        <c:scatterStyle val="lineMarker"/>
        <c:varyColors val="0"/>
        <c:ser>
          <c:idx val="2"/>
          <c:order val="1"/>
          <c:tx>
            <c:strRef>
              <c:f>'F4'!$C$1</c:f>
              <c:strCache>
                <c:ptCount val="1"/>
                <c:pt idx="0">
                  <c:v>Women</c:v>
                </c:pt>
              </c:strCache>
            </c:strRef>
          </c:tx>
          <c:spPr>
            <a:ln w="28575">
              <a:noFill/>
            </a:ln>
          </c:spPr>
          <c:marker>
            <c:symbol val="circle"/>
            <c:size val="7"/>
            <c:spPr>
              <a:solidFill>
                <a:schemeClr val="accent2"/>
              </a:solidFill>
              <a:ln>
                <a:solidFill>
                  <a:schemeClr val="accent2"/>
                </a:solidFill>
              </a:ln>
            </c:spPr>
          </c:marker>
          <c:dPt>
            <c:idx val="14"/>
            <c:marker>
              <c:spPr>
                <a:solidFill>
                  <a:schemeClr val="accent2">
                    <a:lumMod val="50000"/>
                  </a:schemeClr>
                </a:solidFill>
                <a:ln>
                  <a:solidFill>
                    <a:schemeClr val="accent2">
                      <a:lumMod val="50000"/>
                    </a:schemeClr>
                  </a:solidFill>
                </a:ln>
              </c:spPr>
            </c:marker>
            <c:bubble3D val="0"/>
            <c:extLst>
              <c:ext xmlns:c16="http://schemas.microsoft.com/office/drawing/2014/chart" uri="{C3380CC4-5D6E-409C-BE32-E72D297353CC}">
                <c16:uniqueId val="{00000001-5E5D-C342-B849-73720E6B90CA}"/>
              </c:ext>
            </c:extLst>
          </c:dPt>
          <c:errBars>
            <c:errDir val="x"/>
            <c:errBarType val="plus"/>
            <c:errValType val="cust"/>
            <c:noEndCap val="1"/>
            <c:plus>
              <c:numRef>
                <c:f>[1]F4!$E$2:$E$34</c:f>
                <c:numCache>
                  <c:formatCode>General</c:formatCode>
                  <c:ptCount val="33"/>
                  <c:pt idx="0">
                    <c:v>2.3999996185302734</c:v>
                  </c:pt>
                  <c:pt idx="1">
                    <c:v>3.6999998092651367</c:v>
                  </c:pt>
                  <c:pt idx="2">
                    <c:v>6.8999996185302734</c:v>
                  </c:pt>
                  <c:pt idx="3">
                    <c:v>6.9999990463256836</c:v>
                  </c:pt>
                  <c:pt idx="4">
                    <c:v>3.8000001907348633</c:v>
                  </c:pt>
                  <c:pt idx="5">
                    <c:v>6.5</c:v>
                  </c:pt>
                  <c:pt idx="6">
                    <c:v>5.3000001907348633</c:v>
                  </c:pt>
                  <c:pt idx="7">
                    <c:v>4.7999997138977051</c:v>
                  </c:pt>
                  <c:pt idx="8">
                    <c:v>4.2000002861022949</c:v>
                  </c:pt>
                  <c:pt idx="9">
                    <c:v>4.9999995231628418</c:v>
                  </c:pt>
                  <c:pt idx="10">
                    <c:v>3</c:v>
                  </c:pt>
                  <c:pt idx="11">
                    <c:v>2.3000001907348633</c:v>
                  </c:pt>
                  <c:pt idx="12">
                    <c:v>7.3999996185302734</c:v>
                  </c:pt>
                  <c:pt idx="13">
                    <c:v>7.5000004768371582</c:v>
                  </c:pt>
                  <c:pt idx="14">
                    <c:v>4.2437499277293682</c:v>
                  </c:pt>
                  <c:pt idx="15">
                    <c:v>2.8000001907348633</c:v>
                  </c:pt>
                  <c:pt idx="16">
                    <c:v>3.0999999046325684</c:v>
                  </c:pt>
                  <c:pt idx="17">
                    <c:v>4.4999995231628418</c:v>
                  </c:pt>
                  <c:pt idx="18">
                    <c:v>2.8999996185302734</c:v>
                  </c:pt>
                  <c:pt idx="19">
                    <c:v>2.2000002861022949</c:v>
                  </c:pt>
                  <c:pt idx="20">
                    <c:v>3.9999995231628418</c:v>
                  </c:pt>
                  <c:pt idx="21">
                    <c:v>4.0999999046325684</c:v>
                  </c:pt>
                  <c:pt idx="22">
                    <c:v>4.8000001907348633</c:v>
                  </c:pt>
                  <c:pt idx="23">
                    <c:v>3.7000002861022949</c:v>
                  </c:pt>
                  <c:pt idx="24">
                    <c:v>3.8000001907348633</c:v>
                  </c:pt>
                  <c:pt idx="25">
                    <c:v>3.2000000476837158</c:v>
                  </c:pt>
                  <c:pt idx="26">
                    <c:v>3.8000001907348633</c:v>
                  </c:pt>
                  <c:pt idx="27">
                    <c:v>3.0999999046325684</c:v>
                  </c:pt>
                  <c:pt idx="28">
                    <c:v>3.3999998569488525</c:v>
                  </c:pt>
                  <c:pt idx="29">
                    <c:v>7.5000002384185791</c:v>
                  </c:pt>
                  <c:pt idx="30">
                    <c:v>5.3999996185302734</c:v>
                  </c:pt>
                  <c:pt idx="31">
                    <c:v>0.60000002384185791</c:v>
                  </c:pt>
                  <c:pt idx="32">
                    <c:v>3.0999999046325684</c:v>
                  </c:pt>
                </c:numCache>
              </c:numRef>
            </c:plus>
            <c:spPr>
              <a:ln w="12700">
                <a:solidFill>
                  <a:schemeClr val="bg1">
                    <a:lumMod val="75000"/>
                  </a:schemeClr>
                </a:solidFill>
              </a:ln>
            </c:spPr>
          </c:errBars>
          <c:xVal>
            <c:numRef>
              <c:f>'F4'!$C$2:$C$34</c:f>
              <c:numCache>
                <c:formatCode>0.0</c:formatCode>
                <c:ptCount val="33"/>
                <c:pt idx="0">
                  <c:v>13.899999618530273</c:v>
                </c:pt>
                <c:pt idx="1">
                  <c:v>11.699999809265137</c:v>
                </c:pt>
                <c:pt idx="2">
                  <c:v>11.600000381469727</c:v>
                </c:pt>
                <c:pt idx="3">
                  <c:v>11.300000190734863</c:v>
                </c:pt>
                <c:pt idx="4">
                  <c:v>9</c:v>
                </c:pt>
                <c:pt idx="5">
                  <c:v>8.8000001907348633</c:v>
                </c:pt>
                <c:pt idx="6">
                  <c:v>8</c:v>
                </c:pt>
                <c:pt idx="7">
                  <c:v>7.5999999046325684</c:v>
                </c:pt>
                <c:pt idx="8">
                  <c:v>7.0999999046325684</c:v>
                </c:pt>
                <c:pt idx="9">
                  <c:v>6.9000000953674316</c:v>
                </c:pt>
                <c:pt idx="10">
                  <c:v>6.8000001907348633</c:v>
                </c:pt>
                <c:pt idx="11">
                  <c:v>6.8000001907348633</c:v>
                </c:pt>
                <c:pt idx="12">
                  <c:v>6.5</c:v>
                </c:pt>
                <c:pt idx="13">
                  <c:v>6.0999999046325684</c:v>
                </c:pt>
                <c:pt idx="14" formatCode="0.00">
                  <c:v>6.0500000230967999</c:v>
                </c:pt>
                <c:pt idx="15">
                  <c:v>6</c:v>
                </c:pt>
                <c:pt idx="16">
                  <c:v>5.9000000953674316</c:v>
                </c:pt>
                <c:pt idx="17">
                  <c:v>5.4000000953674316</c:v>
                </c:pt>
                <c:pt idx="18">
                  <c:v>5.3000001907348633</c:v>
                </c:pt>
                <c:pt idx="19">
                  <c:v>5.0999999046325684</c:v>
                </c:pt>
                <c:pt idx="20">
                  <c:v>4.4000000953674316</c:v>
                </c:pt>
                <c:pt idx="21">
                  <c:v>4.4000000953674316</c:v>
                </c:pt>
                <c:pt idx="22">
                  <c:v>4.3000001907348633</c:v>
                </c:pt>
                <c:pt idx="23">
                  <c:v>4.1999998092651367</c:v>
                </c:pt>
                <c:pt idx="24">
                  <c:v>4</c:v>
                </c:pt>
                <c:pt idx="25">
                  <c:v>3.7000000476837158</c:v>
                </c:pt>
                <c:pt idx="26">
                  <c:v>3.5999999046325684</c:v>
                </c:pt>
                <c:pt idx="27">
                  <c:v>3.5</c:v>
                </c:pt>
                <c:pt idx="28">
                  <c:v>3.2999999523162842</c:v>
                </c:pt>
                <c:pt idx="29">
                  <c:v>3.2999999523162842</c:v>
                </c:pt>
                <c:pt idx="30">
                  <c:v>3</c:v>
                </c:pt>
                <c:pt idx="31">
                  <c:v>1.6000000238418579</c:v>
                </c:pt>
                <c:pt idx="32">
                  <c:v>0.5</c:v>
                </c:pt>
              </c:numCache>
            </c:numRef>
          </c:xVal>
          <c:yVal>
            <c:numRef>
              <c:f>'F4'!$D$2:$D$34</c:f>
              <c:numCache>
                <c:formatCode>0.00</c:formatCode>
                <c:ptCount val="33"/>
                <c:pt idx="0">
                  <c:v>0.98484848484848486</c:v>
                </c:pt>
                <c:pt idx="1">
                  <c:v>0.95454545454545459</c:v>
                </c:pt>
                <c:pt idx="2">
                  <c:v>0.9242424242424242</c:v>
                </c:pt>
                <c:pt idx="3">
                  <c:v>0.89393939393939392</c:v>
                </c:pt>
                <c:pt idx="4">
                  <c:v>0.86363636363636365</c:v>
                </c:pt>
                <c:pt idx="5">
                  <c:v>0.83333333333333337</c:v>
                </c:pt>
                <c:pt idx="6">
                  <c:v>0.80303030303030298</c:v>
                </c:pt>
                <c:pt idx="7">
                  <c:v>0.77272727272727271</c:v>
                </c:pt>
                <c:pt idx="8">
                  <c:v>0.74242424242424243</c:v>
                </c:pt>
                <c:pt idx="9">
                  <c:v>0.71212121212121215</c:v>
                </c:pt>
                <c:pt idx="10">
                  <c:v>0.68181818181818177</c:v>
                </c:pt>
                <c:pt idx="11">
                  <c:v>0.65151515151515149</c:v>
                </c:pt>
                <c:pt idx="12">
                  <c:v>0.62121212121212122</c:v>
                </c:pt>
                <c:pt idx="13">
                  <c:v>0.59090909090909094</c:v>
                </c:pt>
                <c:pt idx="14">
                  <c:v>0.56060606060606055</c:v>
                </c:pt>
                <c:pt idx="15">
                  <c:v>0.53030303030303028</c:v>
                </c:pt>
                <c:pt idx="16">
                  <c:v>0.5</c:v>
                </c:pt>
                <c:pt idx="17">
                  <c:v>0.46969696969696972</c:v>
                </c:pt>
                <c:pt idx="18">
                  <c:v>0.43939393939393939</c:v>
                </c:pt>
                <c:pt idx="19">
                  <c:v>0.40909090909090912</c:v>
                </c:pt>
                <c:pt idx="20">
                  <c:v>0.37878787878787878</c:v>
                </c:pt>
                <c:pt idx="21">
                  <c:v>0.34848484848484851</c:v>
                </c:pt>
                <c:pt idx="22">
                  <c:v>0.31818181818181818</c:v>
                </c:pt>
                <c:pt idx="23">
                  <c:v>0.2878787878787879</c:v>
                </c:pt>
                <c:pt idx="24">
                  <c:v>0.25757575757575757</c:v>
                </c:pt>
                <c:pt idx="25">
                  <c:v>0.22727272727272727</c:v>
                </c:pt>
                <c:pt idx="26">
                  <c:v>0.19696969696969696</c:v>
                </c:pt>
                <c:pt idx="27">
                  <c:v>0.16666666666666666</c:v>
                </c:pt>
                <c:pt idx="28">
                  <c:v>0.13636363636363635</c:v>
                </c:pt>
                <c:pt idx="29">
                  <c:v>0.10606060606060606</c:v>
                </c:pt>
                <c:pt idx="30">
                  <c:v>7.575757575757576E-2</c:v>
                </c:pt>
                <c:pt idx="31">
                  <c:v>4.5454545454545456E-2</c:v>
                </c:pt>
                <c:pt idx="32">
                  <c:v>1.5151515151515152E-2</c:v>
                </c:pt>
              </c:numCache>
            </c:numRef>
          </c:yVal>
          <c:smooth val="0"/>
          <c:extLst>
            <c:ext xmlns:c16="http://schemas.microsoft.com/office/drawing/2014/chart" uri="{C3380CC4-5D6E-409C-BE32-E72D297353CC}">
              <c16:uniqueId val="{00000002-5E5D-C342-B849-73720E6B90CA}"/>
            </c:ext>
          </c:extLst>
        </c:ser>
        <c:ser>
          <c:idx val="1"/>
          <c:order val="2"/>
          <c:tx>
            <c:strRef>
              <c:f>'F4'!$D$1</c:f>
              <c:strCache>
                <c:ptCount val="1"/>
                <c:pt idx="0">
                  <c:v>Men</c:v>
                </c:pt>
              </c:strCache>
            </c:strRef>
          </c:tx>
          <c:spPr>
            <a:ln w="28575">
              <a:noFill/>
            </a:ln>
          </c:spPr>
          <c:marker>
            <c:symbol val="circle"/>
            <c:size val="7"/>
            <c:spPr>
              <a:solidFill>
                <a:schemeClr val="accent5"/>
              </a:solidFill>
              <a:ln>
                <a:solidFill>
                  <a:schemeClr val="accent5"/>
                </a:solidFill>
              </a:ln>
            </c:spPr>
          </c:marker>
          <c:dPt>
            <c:idx val="14"/>
            <c:marker>
              <c:spPr>
                <a:solidFill>
                  <a:schemeClr val="accent5">
                    <a:lumMod val="50000"/>
                  </a:schemeClr>
                </a:solidFill>
                <a:ln w="9525">
                  <a:solidFill>
                    <a:schemeClr val="accent5">
                      <a:lumMod val="50000"/>
                    </a:schemeClr>
                  </a:solidFill>
                </a:ln>
              </c:spPr>
            </c:marker>
            <c:bubble3D val="0"/>
            <c:extLst>
              <c:ext xmlns:c16="http://schemas.microsoft.com/office/drawing/2014/chart" uri="{C3380CC4-5D6E-409C-BE32-E72D297353CC}">
                <c16:uniqueId val="{00000003-5E5D-C342-B849-73720E6B90CA}"/>
              </c:ext>
            </c:extLst>
          </c:dPt>
          <c:xVal>
            <c:numRef>
              <c:f>'F4'!$B$2:$B$34</c:f>
              <c:numCache>
                <c:formatCode>0.0</c:formatCode>
                <c:ptCount val="33"/>
                <c:pt idx="0">
                  <c:v>16.299999237060547</c:v>
                </c:pt>
                <c:pt idx="1">
                  <c:v>15.399999618530273</c:v>
                </c:pt>
                <c:pt idx="2">
                  <c:v>18.5</c:v>
                </c:pt>
                <c:pt idx="3">
                  <c:v>18.299999237060547</c:v>
                </c:pt>
                <c:pt idx="4">
                  <c:v>12.800000190734863</c:v>
                </c:pt>
                <c:pt idx="5">
                  <c:v>15.300000190734863</c:v>
                </c:pt>
                <c:pt idx="6">
                  <c:v>13.300000190734863</c:v>
                </c:pt>
                <c:pt idx="7">
                  <c:v>12.399999618530273</c:v>
                </c:pt>
                <c:pt idx="8">
                  <c:v>11.300000190734863</c:v>
                </c:pt>
                <c:pt idx="9">
                  <c:v>11.899999618530273</c:v>
                </c:pt>
                <c:pt idx="10">
                  <c:v>9.8000001907348633</c:v>
                </c:pt>
                <c:pt idx="11">
                  <c:v>9.1000003814697266</c:v>
                </c:pt>
                <c:pt idx="12">
                  <c:v>13.899999618530273</c:v>
                </c:pt>
                <c:pt idx="13">
                  <c:v>13.600000381469727</c:v>
                </c:pt>
                <c:pt idx="14">
                  <c:v>10.293749950826168</c:v>
                </c:pt>
                <c:pt idx="15">
                  <c:v>8.8000001907348633</c:v>
                </c:pt>
                <c:pt idx="16">
                  <c:v>9</c:v>
                </c:pt>
                <c:pt idx="17">
                  <c:v>9.8999996185302734</c:v>
                </c:pt>
                <c:pt idx="18">
                  <c:v>8.1999998092651367</c:v>
                </c:pt>
                <c:pt idx="19">
                  <c:v>7.3000001907348633</c:v>
                </c:pt>
                <c:pt idx="20">
                  <c:v>8.3999996185302734</c:v>
                </c:pt>
                <c:pt idx="21">
                  <c:v>8.5</c:v>
                </c:pt>
                <c:pt idx="22">
                  <c:v>9.1000003814697266</c:v>
                </c:pt>
                <c:pt idx="23">
                  <c:v>7.9000000953674316</c:v>
                </c:pt>
                <c:pt idx="24">
                  <c:v>7.8000001907348633</c:v>
                </c:pt>
                <c:pt idx="25">
                  <c:v>6.9000000953674316</c:v>
                </c:pt>
                <c:pt idx="26">
                  <c:v>7.4000000953674316</c:v>
                </c:pt>
                <c:pt idx="27">
                  <c:v>6.5999999046325684</c:v>
                </c:pt>
                <c:pt idx="28">
                  <c:v>6.6999998092651367</c:v>
                </c:pt>
                <c:pt idx="29">
                  <c:v>10.800000190734863</c:v>
                </c:pt>
                <c:pt idx="30">
                  <c:v>8.3999996185302734</c:v>
                </c:pt>
                <c:pt idx="31">
                  <c:v>2.2000000476837158</c:v>
                </c:pt>
                <c:pt idx="32">
                  <c:v>3.5999999046325684</c:v>
                </c:pt>
              </c:numCache>
            </c:numRef>
          </c:xVal>
          <c:yVal>
            <c:numRef>
              <c:f>'F4'!$D$2:$D$34</c:f>
              <c:numCache>
                <c:formatCode>0.00</c:formatCode>
                <c:ptCount val="33"/>
                <c:pt idx="0">
                  <c:v>0.98484848484848486</c:v>
                </c:pt>
                <c:pt idx="1">
                  <c:v>0.95454545454545459</c:v>
                </c:pt>
                <c:pt idx="2">
                  <c:v>0.9242424242424242</c:v>
                </c:pt>
                <c:pt idx="3">
                  <c:v>0.89393939393939392</c:v>
                </c:pt>
                <c:pt idx="4">
                  <c:v>0.86363636363636365</c:v>
                </c:pt>
                <c:pt idx="5">
                  <c:v>0.83333333333333337</c:v>
                </c:pt>
                <c:pt idx="6">
                  <c:v>0.80303030303030298</c:v>
                </c:pt>
                <c:pt idx="7">
                  <c:v>0.77272727272727271</c:v>
                </c:pt>
                <c:pt idx="8">
                  <c:v>0.74242424242424243</c:v>
                </c:pt>
                <c:pt idx="9">
                  <c:v>0.71212121212121215</c:v>
                </c:pt>
                <c:pt idx="10">
                  <c:v>0.68181818181818177</c:v>
                </c:pt>
                <c:pt idx="11">
                  <c:v>0.65151515151515149</c:v>
                </c:pt>
                <c:pt idx="12">
                  <c:v>0.62121212121212122</c:v>
                </c:pt>
                <c:pt idx="13">
                  <c:v>0.59090909090909094</c:v>
                </c:pt>
                <c:pt idx="14">
                  <c:v>0.56060606060606055</c:v>
                </c:pt>
                <c:pt idx="15">
                  <c:v>0.53030303030303028</c:v>
                </c:pt>
                <c:pt idx="16">
                  <c:v>0.5</c:v>
                </c:pt>
                <c:pt idx="17">
                  <c:v>0.46969696969696972</c:v>
                </c:pt>
                <c:pt idx="18">
                  <c:v>0.43939393939393939</c:v>
                </c:pt>
                <c:pt idx="19">
                  <c:v>0.40909090909090912</c:v>
                </c:pt>
                <c:pt idx="20">
                  <c:v>0.37878787878787878</c:v>
                </c:pt>
                <c:pt idx="21">
                  <c:v>0.34848484848484851</c:v>
                </c:pt>
                <c:pt idx="22">
                  <c:v>0.31818181818181818</c:v>
                </c:pt>
                <c:pt idx="23">
                  <c:v>0.2878787878787879</c:v>
                </c:pt>
                <c:pt idx="24">
                  <c:v>0.25757575757575757</c:v>
                </c:pt>
                <c:pt idx="25">
                  <c:v>0.22727272727272727</c:v>
                </c:pt>
                <c:pt idx="26">
                  <c:v>0.19696969696969696</c:v>
                </c:pt>
                <c:pt idx="27">
                  <c:v>0.16666666666666666</c:v>
                </c:pt>
                <c:pt idx="28">
                  <c:v>0.13636363636363635</c:v>
                </c:pt>
                <c:pt idx="29">
                  <c:v>0.10606060606060606</c:v>
                </c:pt>
                <c:pt idx="30">
                  <c:v>7.575757575757576E-2</c:v>
                </c:pt>
                <c:pt idx="31">
                  <c:v>4.5454545454545456E-2</c:v>
                </c:pt>
                <c:pt idx="32">
                  <c:v>1.5151515151515152E-2</c:v>
                </c:pt>
              </c:numCache>
            </c:numRef>
          </c:yVal>
          <c:smooth val="0"/>
          <c:extLst>
            <c:ext xmlns:c16="http://schemas.microsoft.com/office/drawing/2014/chart" uri="{C3380CC4-5D6E-409C-BE32-E72D297353CC}">
              <c16:uniqueId val="{00000004-5E5D-C342-B849-73720E6B90CA}"/>
            </c:ext>
          </c:extLst>
        </c:ser>
        <c:dLbls>
          <c:showLegendKey val="0"/>
          <c:showVal val="0"/>
          <c:showCatName val="0"/>
          <c:showSerName val="0"/>
          <c:showPercent val="0"/>
          <c:showBubbleSize val="0"/>
        </c:dLbls>
        <c:axId val="40001536"/>
        <c:axId val="40003456"/>
      </c:scatterChart>
      <c:valAx>
        <c:axId val="40001536"/>
        <c:scaling>
          <c:orientation val="minMax"/>
        </c:scaling>
        <c:delete val="0"/>
        <c:axPos val="b"/>
        <c:title>
          <c:tx>
            <c:rich>
              <a:bodyPr/>
              <a:lstStyle/>
              <a:p>
                <a:pPr>
                  <a:defRPr/>
                </a:pPr>
                <a:r>
                  <a:rPr lang="en-US"/>
                  <a:t>Percent</a:t>
                </a:r>
              </a:p>
            </c:rich>
          </c:tx>
          <c:overlay val="0"/>
        </c:title>
        <c:numFmt formatCode="0" sourceLinked="0"/>
        <c:majorTickMark val="out"/>
        <c:minorTickMark val="none"/>
        <c:tickLblPos val="nextTo"/>
        <c:txPr>
          <a:bodyPr rot="0" vert="horz"/>
          <a:lstStyle/>
          <a:p>
            <a:pPr>
              <a:defRPr sz="1000" b="0" i="0" u="none" strike="noStrike" baseline="0">
                <a:solidFill>
                  <a:srgbClr val="000000"/>
                </a:solidFill>
                <a:latin typeface="Cabin"/>
                <a:ea typeface="Cabin"/>
                <a:cs typeface="Cabin"/>
              </a:defRPr>
            </a:pPr>
            <a:endParaRPr lang="en-US"/>
          </a:p>
        </c:txPr>
        <c:crossAx val="40003456"/>
        <c:crosses val="autoZero"/>
        <c:crossBetween val="midCat"/>
      </c:valAx>
      <c:valAx>
        <c:axId val="40003456"/>
        <c:scaling>
          <c:orientation val="minMax"/>
          <c:max val="1"/>
          <c:min val="0"/>
        </c:scaling>
        <c:delete val="0"/>
        <c:axPos val="r"/>
        <c:numFmt formatCode="0.00" sourceLinked="1"/>
        <c:majorTickMark val="none"/>
        <c:minorTickMark val="none"/>
        <c:tickLblPos val="none"/>
        <c:spPr>
          <a:ln>
            <a:noFill/>
          </a:ln>
        </c:spPr>
        <c:crossAx val="40001536"/>
        <c:crosses val="max"/>
        <c:crossBetween val="midCat"/>
        <c:majorUnit val="0.5"/>
      </c:valAx>
      <c:catAx>
        <c:axId val="40004992"/>
        <c:scaling>
          <c:orientation val="maxMin"/>
        </c:scaling>
        <c:delete val="0"/>
        <c:axPos val="l"/>
        <c:numFmt formatCode="General" sourceLinked="1"/>
        <c:majorTickMark val="none"/>
        <c:minorTickMark val="none"/>
        <c:tickLblPos val="nextTo"/>
        <c:spPr>
          <a:ln>
            <a:noFill/>
          </a:ln>
        </c:spPr>
        <c:crossAx val="40006784"/>
        <c:crossesAt val="0"/>
        <c:auto val="1"/>
        <c:lblAlgn val="ctr"/>
        <c:lblOffset val="100"/>
        <c:noMultiLvlLbl val="0"/>
      </c:catAx>
      <c:valAx>
        <c:axId val="40006784"/>
        <c:scaling>
          <c:orientation val="minMax"/>
        </c:scaling>
        <c:delete val="0"/>
        <c:axPos val="b"/>
        <c:numFmt formatCode="0.0" sourceLinked="1"/>
        <c:majorTickMark val="none"/>
        <c:minorTickMark val="none"/>
        <c:tickLblPos val="none"/>
        <c:spPr>
          <a:ln>
            <a:noFill/>
          </a:ln>
        </c:spPr>
        <c:crossAx val="40004992"/>
        <c:crosses val="max"/>
        <c:crossBetween val="between"/>
      </c:valAx>
    </c:plotArea>
    <c:legend>
      <c:legendPos val="r"/>
      <c:legendEntry>
        <c:idx val="0"/>
        <c:delete val="1"/>
      </c:legendEntry>
      <c:layout>
        <c:manualLayout>
          <c:xMode val="edge"/>
          <c:yMode val="edge"/>
          <c:x val="0.16545428696412948"/>
          <c:y val="7.8053993250843653E-2"/>
          <c:w val="0.29472987751531055"/>
          <c:h val="3.7459536307961505E-2"/>
        </c:manualLayout>
      </c:layout>
      <c:overlay val="0"/>
    </c:legend>
    <c:plotVisOnly val="1"/>
    <c:dispBlanksAs val="gap"/>
    <c:showDLblsOverMax val="0"/>
  </c:chart>
  <c:spPr>
    <a:ln>
      <a:noFill/>
    </a:ln>
  </c:spPr>
  <c:txPr>
    <a:bodyPr/>
    <a:lstStyle/>
    <a:p>
      <a:pPr>
        <a:defRPr>
          <a:latin typeface="Cabin" pitchFamily="34" charset="0"/>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309667541557306"/>
          <c:y val="0.14148811594949975"/>
          <c:w val="0.85195603674540687"/>
          <c:h val="0.80185961129858763"/>
        </c:manualLayout>
      </c:layout>
      <c:barChart>
        <c:barDir val="bar"/>
        <c:grouping val="clustered"/>
        <c:varyColors val="0"/>
        <c:ser>
          <c:idx val="0"/>
          <c:order val="0"/>
          <c:tx>
            <c:strRef>
              <c:f>'F5'!$B$1</c:f>
              <c:strCache>
                <c:ptCount val="1"/>
                <c:pt idx="0">
                  <c:v>Men</c:v>
                </c:pt>
              </c:strCache>
            </c:strRef>
          </c:tx>
          <c:spPr>
            <a:noFill/>
            <a:ln>
              <a:noFill/>
            </a:ln>
          </c:spPr>
          <c:invertIfNegative val="0"/>
          <c:cat>
            <c:strRef>
              <c:f>'F5'!$A$2:$A$34</c:f>
              <c:strCache>
                <c:ptCount val="33"/>
                <c:pt idx="0">
                  <c:v>United States</c:v>
                </c:pt>
                <c:pt idx="1">
                  <c:v>New Zealand</c:v>
                </c:pt>
                <c:pt idx="2">
                  <c:v>United Kingdom</c:v>
                </c:pt>
                <c:pt idx="3">
                  <c:v>Ireland</c:v>
                </c:pt>
                <c:pt idx="4">
                  <c:v>Australia</c:v>
                </c:pt>
                <c:pt idx="5">
                  <c:v>Estonia</c:v>
                </c:pt>
                <c:pt idx="6">
                  <c:v>Belgium</c:v>
                </c:pt>
                <c:pt idx="7">
                  <c:v>Greece</c:v>
                </c:pt>
                <c:pt idx="8">
                  <c:v>Canada</c:v>
                </c:pt>
                <c:pt idx="9">
                  <c:v>Iceland</c:v>
                </c:pt>
                <c:pt idx="10">
                  <c:v>France</c:v>
                </c:pt>
                <c:pt idx="11">
                  <c:v>Italy</c:v>
                </c:pt>
                <c:pt idx="12">
                  <c:v>Netherlands</c:v>
                </c:pt>
                <c:pt idx="13">
                  <c:v>Finland</c:v>
                </c:pt>
                <c:pt idx="14">
                  <c:v>OECD average</c:v>
                </c:pt>
                <c:pt idx="15">
                  <c:v>Hungary</c:v>
                </c:pt>
                <c:pt idx="16">
                  <c:v>Spain</c:v>
                </c:pt>
                <c:pt idx="17">
                  <c:v>Israel</c:v>
                </c:pt>
                <c:pt idx="18">
                  <c:v>Slovenia</c:v>
                </c:pt>
                <c:pt idx="19">
                  <c:v>Poland</c:v>
                </c:pt>
                <c:pt idx="20">
                  <c:v>Czech Republic</c:v>
                </c:pt>
                <c:pt idx="21">
                  <c:v>Switzerland</c:v>
                </c:pt>
                <c:pt idx="22">
                  <c:v>Austria</c:v>
                </c:pt>
                <c:pt idx="23">
                  <c:v>Portugal</c:v>
                </c:pt>
                <c:pt idx="24">
                  <c:v>Norway</c:v>
                </c:pt>
                <c:pt idx="25">
                  <c:v>Slovak Republic</c:v>
                </c:pt>
                <c:pt idx="26">
                  <c:v>Germany</c:v>
                </c:pt>
                <c:pt idx="27">
                  <c:v>Sweden</c:v>
                </c:pt>
                <c:pt idx="28">
                  <c:v>Luxembourg</c:v>
                </c:pt>
                <c:pt idx="29">
                  <c:v>Turkey</c:v>
                </c:pt>
                <c:pt idx="30">
                  <c:v>Denmark</c:v>
                </c:pt>
                <c:pt idx="31">
                  <c:v>Mexico</c:v>
                </c:pt>
                <c:pt idx="32">
                  <c:v>Korea</c:v>
                </c:pt>
              </c:strCache>
            </c:strRef>
          </c:cat>
          <c:val>
            <c:numRef>
              <c:f>'F5'!$B$2:$B$34</c:f>
              <c:numCache>
                <c:formatCode>0.0</c:formatCode>
                <c:ptCount val="33"/>
                <c:pt idx="0">
                  <c:v>16.299999237060547</c:v>
                </c:pt>
                <c:pt idx="1">
                  <c:v>15.399999618530273</c:v>
                </c:pt>
                <c:pt idx="2">
                  <c:v>18.5</c:v>
                </c:pt>
                <c:pt idx="3">
                  <c:v>18.299999237060547</c:v>
                </c:pt>
                <c:pt idx="4">
                  <c:v>12.800000190734863</c:v>
                </c:pt>
                <c:pt idx="5">
                  <c:v>15.300000190734863</c:v>
                </c:pt>
                <c:pt idx="6">
                  <c:v>13.300000190734863</c:v>
                </c:pt>
                <c:pt idx="7">
                  <c:v>12.399999618530273</c:v>
                </c:pt>
                <c:pt idx="8">
                  <c:v>11.300000190734863</c:v>
                </c:pt>
                <c:pt idx="9">
                  <c:v>11.899999618530273</c:v>
                </c:pt>
                <c:pt idx="10">
                  <c:v>9.8000001907348633</c:v>
                </c:pt>
                <c:pt idx="11">
                  <c:v>9.1000003814697266</c:v>
                </c:pt>
                <c:pt idx="12">
                  <c:v>13.899999618530273</c:v>
                </c:pt>
                <c:pt idx="13">
                  <c:v>13.600000381469727</c:v>
                </c:pt>
                <c:pt idx="14">
                  <c:v>10.293749950826168</c:v>
                </c:pt>
                <c:pt idx="15">
                  <c:v>8.8000001907348633</c:v>
                </c:pt>
                <c:pt idx="16">
                  <c:v>9</c:v>
                </c:pt>
                <c:pt idx="17">
                  <c:v>9.8999996185302734</c:v>
                </c:pt>
                <c:pt idx="18">
                  <c:v>8.1999998092651367</c:v>
                </c:pt>
                <c:pt idx="19">
                  <c:v>7.3000001907348633</c:v>
                </c:pt>
                <c:pt idx="20">
                  <c:v>8.3999996185302734</c:v>
                </c:pt>
                <c:pt idx="21">
                  <c:v>8.5</c:v>
                </c:pt>
                <c:pt idx="22">
                  <c:v>9.1000003814697266</c:v>
                </c:pt>
                <c:pt idx="23">
                  <c:v>7.9000000953674316</c:v>
                </c:pt>
                <c:pt idx="24">
                  <c:v>7.8000001907348633</c:v>
                </c:pt>
                <c:pt idx="25">
                  <c:v>6.9000000953674316</c:v>
                </c:pt>
                <c:pt idx="26">
                  <c:v>7.4000000953674316</c:v>
                </c:pt>
                <c:pt idx="27">
                  <c:v>6.5999999046325684</c:v>
                </c:pt>
                <c:pt idx="28">
                  <c:v>6.6999998092651367</c:v>
                </c:pt>
                <c:pt idx="29">
                  <c:v>10.800000190734863</c:v>
                </c:pt>
                <c:pt idx="30">
                  <c:v>8.3999996185302734</c:v>
                </c:pt>
                <c:pt idx="31">
                  <c:v>2.2000000476837158</c:v>
                </c:pt>
                <c:pt idx="32">
                  <c:v>3.5999999046325684</c:v>
                </c:pt>
              </c:numCache>
            </c:numRef>
          </c:val>
          <c:extLst>
            <c:ext xmlns:c16="http://schemas.microsoft.com/office/drawing/2014/chart" uri="{C3380CC4-5D6E-409C-BE32-E72D297353CC}">
              <c16:uniqueId val="{00000000-6C6C-7149-99A6-0F3AA6EC0DA6}"/>
            </c:ext>
          </c:extLst>
        </c:ser>
        <c:dLbls>
          <c:showLegendKey val="0"/>
          <c:showVal val="0"/>
          <c:showCatName val="0"/>
          <c:showSerName val="0"/>
          <c:showPercent val="0"/>
          <c:showBubbleSize val="0"/>
        </c:dLbls>
        <c:gapWidth val="150"/>
        <c:axId val="40077184"/>
        <c:axId val="40078720"/>
      </c:barChart>
      <c:scatterChart>
        <c:scatterStyle val="lineMarker"/>
        <c:varyColors val="0"/>
        <c:ser>
          <c:idx val="2"/>
          <c:order val="1"/>
          <c:tx>
            <c:strRef>
              <c:f>'F5'!$C$1</c:f>
              <c:strCache>
                <c:ptCount val="1"/>
                <c:pt idx="0">
                  <c:v>Women</c:v>
                </c:pt>
              </c:strCache>
            </c:strRef>
          </c:tx>
          <c:spPr>
            <a:ln w="28575">
              <a:noFill/>
            </a:ln>
          </c:spPr>
          <c:marker>
            <c:symbol val="circle"/>
            <c:size val="7"/>
            <c:spPr>
              <a:solidFill>
                <a:schemeClr val="accent2"/>
              </a:solidFill>
              <a:ln>
                <a:solidFill>
                  <a:schemeClr val="accent2"/>
                </a:solidFill>
              </a:ln>
            </c:spPr>
          </c:marker>
          <c:dPt>
            <c:idx val="14"/>
            <c:marker>
              <c:spPr>
                <a:solidFill>
                  <a:schemeClr val="accent2">
                    <a:lumMod val="50000"/>
                  </a:schemeClr>
                </a:solidFill>
                <a:ln>
                  <a:solidFill>
                    <a:schemeClr val="accent2">
                      <a:lumMod val="50000"/>
                    </a:schemeClr>
                  </a:solidFill>
                </a:ln>
              </c:spPr>
            </c:marker>
            <c:bubble3D val="0"/>
            <c:extLst>
              <c:ext xmlns:c16="http://schemas.microsoft.com/office/drawing/2014/chart" uri="{C3380CC4-5D6E-409C-BE32-E72D297353CC}">
                <c16:uniqueId val="{00000001-6C6C-7149-99A6-0F3AA6EC0DA6}"/>
              </c:ext>
            </c:extLst>
          </c:dPt>
          <c:dLbls>
            <c:dLbl>
              <c:idx val="0"/>
              <c:tx>
                <c:rich>
                  <a:bodyPr/>
                  <a:lstStyle/>
                  <a:p>
                    <a:pPr>
                      <a:defRPr/>
                    </a:pPr>
                    <a:r>
                      <a:rPr lang="en-US"/>
                      <a:t>United States</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C6C-7149-99A6-0F3AA6EC0DA6}"/>
                </c:ext>
              </c:extLst>
            </c:dLbl>
            <c:dLbl>
              <c:idx val="1"/>
              <c:tx>
                <c:rich>
                  <a:bodyPr/>
                  <a:lstStyle/>
                  <a:p>
                    <a:pPr>
                      <a:defRPr/>
                    </a:pPr>
                    <a:r>
                      <a:rPr lang="en-US"/>
                      <a:t>New Zealand</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C6C-7149-99A6-0F3AA6EC0DA6}"/>
                </c:ext>
              </c:extLst>
            </c:dLbl>
            <c:dLbl>
              <c:idx val="2"/>
              <c:delete val="1"/>
              <c:extLst>
                <c:ext xmlns:c15="http://schemas.microsoft.com/office/drawing/2012/chart" uri="{CE6537A1-D6FC-4f65-9D91-7224C49458BB}"/>
                <c:ext xmlns:c16="http://schemas.microsoft.com/office/drawing/2014/chart" uri="{C3380CC4-5D6E-409C-BE32-E72D297353CC}">
                  <c16:uniqueId val="{00000004-6C6C-7149-99A6-0F3AA6EC0DA6}"/>
                </c:ext>
              </c:extLst>
            </c:dLbl>
            <c:dLbl>
              <c:idx val="3"/>
              <c:tx>
                <c:rich>
                  <a:bodyPr/>
                  <a:lstStyle/>
                  <a:p>
                    <a:pPr>
                      <a:defRPr/>
                    </a:pPr>
                    <a:r>
                      <a:rPr lang="en-US"/>
                      <a:t>Ireland</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C6C-7149-99A6-0F3AA6EC0DA6}"/>
                </c:ext>
              </c:extLst>
            </c:dLbl>
            <c:dLbl>
              <c:idx val="4"/>
              <c:tx>
                <c:rich>
                  <a:bodyPr/>
                  <a:lstStyle/>
                  <a:p>
                    <a:pPr>
                      <a:defRPr/>
                    </a:pPr>
                    <a:r>
                      <a:rPr lang="en-US"/>
                      <a:t>Australia</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C6C-7149-99A6-0F3AA6EC0DA6}"/>
                </c:ext>
              </c:extLst>
            </c:dLbl>
            <c:dLbl>
              <c:idx val="5"/>
              <c:tx>
                <c:rich>
                  <a:bodyPr/>
                  <a:lstStyle/>
                  <a:p>
                    <a:pPr>
                      <a:defRPr/>
                    </a:pPr>
                    <a:r>
                      <a:rPr lang="en-US"/>
                      <a:t>Estonia</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C6C-7149-99A6-0F3AA6EC0DA6}"/>
                </c:ext>
              </c:extLst>
            </c:dLbl>
            <c:dLbl>
              <c:idx val="6"/>
              <c:tx>
                <c:rich>
                  <a:bodyPr/>
                  <a:lstStyle/>
                  <a:p>
                    <a:pPr>
                      <a:defRPr/>
                    </a:pPr>
                    <a:r>
                      <a:rPr lang="en-US"/>
                      <a:t>Belgium</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C6C-7149-99A6-0F3AA6EC0DA6}"/>
                </c:ext>
              </c:extLst>
            </c:dLbl>
            <c:dLbl>
              <c:idx val="7"/>
              <c:tx>
                <c:rich>
                  <a:bodyPr/>
                  <a:lstStyle/>
                  <a:p>
                    <a:pPr>
                      <a:defRPr/>
                    </a:pPr>
                    <a:r>
                      <a:rPr lang="en-US"/>
                      <a:t>Greece</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6C6C-7149-99A6-0F3AA6EC0DA6}"/>
                </c:ext>
              </c:extLst>
            </c:dLbl>
            <c:dLbl>
              <c:idx val="8"/>
              <c:tx>
                <c:rich>
                  <a:bodyPr/>
                  <a:lstStyle/>
                  <a:p>
                    <a:pPr>
                      <a:defRPr/>
                    </a:pPr>
                    <a:r>
                      <a:rPr lang="en-US"/>
                      <a:t>Canada</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C6C-7149-99A6-0F3AA6EC0DA6}"/>
                </c:ext>
              </c:extLst>
            </c:dLbl>
            <c:dLbl>
              <c:idx val="9"/>
              <c:tx>
                <c:rich>
                  <a:bodyPr/>
                  <a:lstStyle/>
                  <a:p>
                    <a:pPr>
                      <a:defRPr/>
                    </a:pPr>
                    <a:r>
                      <a:rPr lang="en-US"/>
                      <a:t>Iceland</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6C6C-7149-99A6-0F3AA6EC0DA6}"/>
                </c:ext>
              </c:extLst>
            </c:dLbl>
            <c:dLbl>
              <c:idx val="10"/>
              <c:tx>
                <c:rich>
                  <a:bodyPr/>
                  <a:lstStyle/>
                  <a:p>
                    <a:pPr>
                      <a:defRPr/>
                    </a:pPr>
                    <a:r>
                      <a:rPr lang="en-US"/>
                      <a:t>France</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6C6C-7149-99A6-0F3AA6EC0DA6}"/>
                </c:ext>
              </c:extLst>
            </c:dLbl>
            <c:dLbl>
              <c:idx val="11"/>
              <c:tx>
                <c:rich>
                  <a:bodyPr/>
                  <a:lstStyle/>
                  <a:p>
                    <a:pPr>
                      <a:defRPr/>
                    </a:pPr>
                    <a:r>
                      <a:rPr lang="en-US"/>
                      <a:t>Italy</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6C6C-7149-99A6-0F3AA6EC0DA6}"/>
                </c:ext>
              </c:extLst>
            </c:dLbl>
            <c:dLbl>
              <c:idx val="12"/>
              <c:tx>
                <c:rich>
                  <a:bodyPr/>
                  <a:lstStyle/>
                  <a:p>
                    <a:pPr>
                      <a:defRPr/>
                    </a:pPr>
                    <a:r>
                      <a:rPr lang="en-US"/>
                      <a:t>Netherlands</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6C6C-7149-99A6-0F3AA6EC0DA6}"/>
                </c:ext>
              </c:extLst>
            </c:dLbl>
            <c:dLbl>
              <c:idx val="13"/>
              <c:tx>
                <c:rich>
                  <a:bodyPr/>
                  <a:lstStyle/>
                  <a:p>
                    <a:pPr>
                      <a:defRPr/>
                    </a:pPr>
                    <a:r>
                      <a:rPr lang="en-US"/>
                      <a:t>Finland</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6C6C-7149-99A6-0F3AA6EC0DA6}"/>
                </c:ext>
              </c:extLst>
            </c:dLbl>
            <c:dLbl>
              <c:idx val="14"/>
              <c:tx>
                <c:rich>
                  <a:bodyPr/>
                  <a:lstStyle/>
                  <a:p>
                    <a:pPr>
                      <a:defRPr/>
                    </a:pPr>
                    <a:r>
                      <a:rPr lang="en-US"/>
                      <a:t>OECD average</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C6C-7149-99A6-0F3AA6EC0DA6}"/>
                </c:ext>
              </c:extLst>
            </c:dLbl>
            <c:dLbl>
              <c:idx val="15"/>
              <c:tx>
                <c:rich>
                  <a:bodyPr/>
                  <a:lstStyle/>
                  <a:p>
                    <a:pPr>
                      <a:defRPr/>
                    </a:pPr>
                    <a:r>
                      <a:rPr lang="en-US"/>
                      <a:t>Hungary</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6C6C-7149-99A6-0F3AA6EC0DA6}"/>
                </c:ext>
              </c:extLst>
            </c:dLbl>
            <c:dLbl>
              <c:idx val="16"/>
              <c:tx>
                <c:rich>
                  <a:bodyPr/>
                  <a:lstStyle/>
                  <a:p>
                    <a:pPr>
                      <a:defRPr/>
                    </a:pPr>
                    <a:r>
                      <a:rPr lang="en-US"/>
                      <a:t>Spain</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6C6C-7149-99A6-0F3AA6EC0DA6}"/>
                </c:ext>
              </c:extLst>
            </c:dLbl>
            <c:dLbl>
              <c:idx val="17"/>
              <c:tx>
                <c:rich>
                  <a:bodyPr/>
                  <a:lstStyle/>
                  <a:p>
                    <a:pPr>
                      <a:defRPr/>
                    </a:pPr>
                    <a:r>
                      <a:rPr lang="en-US"/>
                      <a:t>Israel</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6C6C-7149-99A6-0F3AA6EC0DA6}"/>
                </c:ext>
              </c:extLst>
            </c:dLbl>
            <c:dLbl>
              <c:idx val="18"/>
              <c:tx>
                <c:rich>
                  <a:bodyPr/>
                  <a:lstStyle/>
                  <a:p>
                    <a:pPr>
                      <a:defRPr/>
                    </a:pPr>
                    <a:r>
                      <a:rPr lang="en-US"/>
                      <a:t>Slovenia</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6C6C-7149-99A6-0F3AA6EC0DA6}"/>
                </c:ext>
              </c:extLst>
            </c:dLbl>
            <c:dLbl>
              <c:idx val="19"/>
              <c:tx>
                <c:rich>
                  <a:bodyPr/>
                  <a:lstStyle/>
                  <a:p>
                    <a:pPr>
                      <a:defRPr/>
                    </a:pPr>
                    <a:r>
                      <a:rPr lang="en-US"/>
                      <a:t>Poland</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6C6C-7149-99A6-0F3AA6EC0DA6}"/>
                </c:ext>
              </c:extLst>
            </c:dLbl>
            <c:dLbl>
              <c:idx val="20"/>
              <c:tx>
                <c:rich>
                  <a:bodyPr/>
                  <a:lstStyle/>
                  <a:p>
                    <a:pPr>
                      <a:defRPr/>
                    </a:pPr>
                    <a:r>
                      <a:rPr lang="en-US"/>
                      <a:t>Czech Republic</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6C6C-7149-99A6-0F3AA6EC0DA6}"/>
                </c:ext>
              </c:extLst>
            </c:dLbl>
            <c:dLbl>
              <c:idx val="21"/>
              <c:tx>
                <c:rich>
                  <a:bodyPr/>
                  <a:lstStyle/>
                  <a:p>
                    <a:pPr>
                      <a:defRPr/>
                    </a:pPr>
                    <a:r>
                      <a:rPr lang="en-US"/>
                      <a:t>Switzerland</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6C6C-7149-99A6-0F3AA6EC0DA6}"/>
                </c:ext>
              </c:extLst>
            </c:dLbl>
            <c:dLbl>
              <c:idx val="22"/>
              <c:tx>
                <c:rich>
                  <a:bodyPr/>
                  <a:lstStyle/>
                  <a:p>
                    <a:pPr>
                      <a:defRPr/>
                    </a:pPr>
                    <a:r>
                      <a:rPr lang="en-US"/>
                      <a:t>Austria</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6C6C-7149-99A6-0F3AA6EC0DA6}"/>
                </c:ext>
              </c:extLst>
            </c:dLbl>
            <c:dLbl>
              <c:idx val="23"/>
              <c:tx>
                <c:rich>
                  <a:bodyPr/>
                  <a:lstStyle/>
                  <a:p>
                    <a:pPr>
                      <a:defRPr/>
                    </a:pPr>
                    <a:r>
                      <a:rPr lang="en-US"/>
                      <a:t>Portugal</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6C6C-7149-99A6-0F3AA6EC0DA6}"/>
                </c:ext>
              </c:extLst>
            </c:dLbl>
            <c:dLbl>
              <c:idx val="24"/>
              <c:tx>
                <c:rich>
                  <a:bodyPr/>
                  <a:lstStyle/>
                  <a:p>
                    <a:pPr>
                      <a:defRPr/>
                    </a:pPr>
                    <a:r>
                      <a:rPr lang="en-US"/>
                      <a:t>Norway</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6C6C-7149-99A6-0F3AA6EC0DA6}"/>
                </c:ext>
              </c:extLst>
            </c:dLbl>
            <c:dLbl>
              <c:idx val="25"/>
              <c:delete val="1"/>
              <c:extLst>
                <c:ext xmlns:c15="http://schemas.microsoft.com/office/drawing/2012/chart" uri="{CE6537A1-D6FC-4f65-9D91-7224C49458BB}"/>
                <c:ext xmlns:c16="http://schemas.microsoft.com/office/drawing/2014/chart" uri="{C3380CC4-5D6E-409C-BE32-E72D297353CC}">
                  <c16:uniqueId val="{0000001A-6C6C-7149-99A6-0F3AA6EC0DA6}"/>
                </c:ext>
              </c:extLst>
            </c:dLbl>
            <c:dLbl>
              <c:idx val="26"/>
              <c:tx>
                <c:rich>
                  <a:bodyPr/>
                  <a:lstStyle/>
                  <a:p>
                    <a:pPr>
                      <a:defRPr/>
                    </a:pPr>
                    <a:r>
                      <a:rPr lang="en-US"/>
                      <a:t>Germany</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6C6C-7149-99A6-0F3AA6EC0DA6}"/>
                </c:ext>
              </c:extLst>
            </c:dLbl>
            <c:dLbl>
              <c:idx val="27"/>
              <c:tx>
                <c:rich>
                  <a:bodyPr/>
                  <a:lstStyle/>
                  <a:p>
                    <a:pPr>
                      <a:defRPr/>
                    </a:pPr>
                    <a:r>
                      <a:rPr lang="en-US"/>
                      <a:t>Sweden</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6C6C-7149-99A6-0F3AA6EC0DA6}"/>
                </c:ext>
              </c:extLst>
            </c:dLbl>
            <c:dLbl>
              <c:idx val="28"/>
              <c:tx>
                <c:rich>
                  <a:bodyPr/>
                  <a:lstStyle/>
                  <a:p>
                    <a:pPr>
                      <a:defRPr/>
                    </a:pPr>
                    <a:r>
                      <a:rPr lang="en-US"/>
                      <a:t>Luxembourg</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6C6C-7149-99A6-0F3AA6EC0DA6}"/>
                </c:ext>
              </c:extLst>
            </c:dLbl>
            <c:dLbl>
              <c:idx val="29"/>
              <c:tx>
                <c:rich>
                  <a:bodyPr/>
                  <a:lstStyle/>
                  <a:p>
                    <a:pPr>
                      <a:defRPr/>
                    </a:pPr>
                    <a:r>
                      <a:rPr lang="en-US"/>
                      <a:t>Turkey</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6C6C-7149-99A6-0F3AA6EC0DA6}"/>
                </c:ext>
              </c:extLst>
            </c:dLbl>
            <c:dLbl>
              <c:idx val="30"/>
              <c:tx>
                <c:rich>
                  <a:bodyPr/>
                  <a:lstStyle/>
                  <a:p>
                    <a:pPr>
                      <a:defRPr/>
                    </a:pPr>
                    <a:r>
                      <a:rPr lang="en-US"/>
                      <a:t>Denmark</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6C6C-7149-99A6-0F3AA6EC0DA6}"/>
                </c:ext>
              </c:extLst>
            </c:dLbl>
            <c:dLbl>
              <c:idx val="31"/>
              <c:tx>
                <c:rich>
                  <a:bodyPr/>
                  <a:lstStyle/>
                  <a:p>
                    <a:pPr>
                      <a:defRPr/>
                    </a:pPr>
                    <a:r>
                      <a:rPr lang="en-US"/>
                      <a:t>Mexico</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0-6C6C-7149-99A6-0F3AA6EC0DA6}"/>
                </c:ext>
              </c:extLst>
            </c:dLbl>
            <c:dLbl>
              <c:idx val="32"/>
              <c:tx>
                <c:rich>
                  <a:bodyPr/>
                  <a:lstStyle/>
                  <a:p>
                    <a:pPr>
                      <a:defRPr/>
                    </a:pPr>
                    <a:r>
                      <a:rPr lang="en-US"/>
                      <a:t>Korea</a:t>
                    </a:r>
                  </a:p>
                </c:rich>
              </c:tx>
              <c:spPr/>
              <c:dLblPos val="l"/>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1-6C6C-7149-99A6-0F3AA6EC0DA6}"/>
                </c:ext>
              </c:extLst>
            </c:dLbl>
            <c:spPr>
              <a:noFill/>
              <a:ln>
                <a:noFill/>
              </a:ln>
              <a:effectLst/>
            </c:spPr>
            <c:dLblPos val="l"/>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errBars>
            <c:errDir val="x"/>
            <c:errBarType val="plus"/>
            <c:errValType val="cust"/>
            <c:noEndCap val="1"/>
            <c:plus>
              <c:numRef>
                <c:f>[1]F4!$E$2:$E$34</c:f>
                <c:numCache>
                  <c:formatCode>General</c:formatCode>
                  <c:ptCount val="33"/>
                  <c:pt idx="0">
                    <c:v>2.3999996185302734</c:v>
                  </c:pt>
                  <c:pt idx="1">
                    <c:v>3.6999998092651367</c:v>
                  </c:pt>
                  <c:pt idx="2">
                    <c:v>6.8999996185302734</c:v>
                  </c:pt>
                  <c:pt idx="3">
                    <c:v>6.9999990463256836</c:v>
                  </c:pt>
                  <c:pt idx="4">
                    <c:v>3.8000001907348633</c:v>
                  </c:pt>
                  <c:pt idx="5">
                    <c:v>6.5</c:v>
                  </c:pt>
                  <c:pt idx="6">
                    <c:v>5.3000001907348633</c:v>
                  </c:pt>
                  <c:pt idx="7">
                    <c:v>4.7999997138977051</c:v>
                  </c:pt>
                  <c:pt idx="8">
                    <c:v>4.2000002861022949</c:v>
                  </c:pt>
                  <c:pt idx="9">
                    <c:v>4.9999995231628418</c:v>
                  </c:pt>
                  <c:pt idx="10">
                    <c:v>3</c:v>
                  </c:pt>
                  <c:pt idx="11">
                    <c:v>2.3000001907348633</c:v>
                  </c:pt>
                  <c:pt idx="12">
                    <c:v>7.3999996185302734</c:v>
                  </c:pt>
                  <c:pt idx="13">
                    <c:v>7.5000004768371582</c:v>
                  </c:pt>
                  <c:pt idx="14">
                    <c:v>4.2437499277293682</c:v>
                  </c:pt>
                  <c:pt idx="15">
                    <c:v>2.8000001907348633</c:v>
                  </c:pt>
                  <c:pt idx="16">
                    <c:v>3.0999999046325684</c:v>
                  </c:pt>
                  <c:pt idx="17">
                    <c:v>4.4999995231628418</c:v>
                  </c:pt>
                  <c:pt idx="18">
                    <c:v>2.8999996185302734</c:v>
                  </c:pt>
                  <c:pt idx="19">
                    <c:v>2.2000002861022949</c:v>
                  </c:pt>
                  <c:pt idx="20">
                    <c:v>3.9999995231628418</c:v>
                  </c:pt>
                  <c:pt idx="21">
                    <c:v>4.0999999046325684</c:v>
                  </c:pt>
                  <c:pt idx="22">
                    <c:v>4.8000001907348633</c:v>
                  </c:pt>
                  <c:pt idx="23">
                    <c:v>3.7000002861022949</c:v>
                  </c:pt>
                  <c:pt idx="24">
                    <c:v>3.8000001907348633</c:v>
                  </c:pt>
                  <c:pt idx="25">
                    <c:v>3.2000000476837158</c:v>
                  </c:pt>
                  <c:pt idx="26">
                    <c:v>3.8000001907348633</c:v>
                  </c:pt>
                  <c:pt idx="27">
                    <c:v>3.0999999046325684</c:v>
                  </c:pt>
                  <c:pt idx="28">
                    <c:v>3.3999998569488525</c:v>
                  </c:pt>
                  <c:pt idx="29">
                    <c:v>7.5000002384185791</c:v>
                  </c:pt>
                  <c:pt idx="30">
                    <c:v>5.3999996185302734</c:v>
                  </c:pt>
                  <c:pt idx="31">
                    <c:v>0.60000002384185791</c:v>
                  </c:pt>
                  <c:pt idx="32">
                    <c:v>3.0999999046325684</c:v>
                  </c:pt>
                </c:numCache>
              </c:numRef>
            </c:plus>
            <c:spPr>
              <a:ln w="12700">
                <a:solidFill>
                  <a:schemeClr val="bg1">
                    <a:lumMod val="75000"/>
                  </a:schemeClr>
                </a:solidFill>
              </a:ln>
            </c:spPr>
          </c:errBars>
          <c:xVal>
            <c:numRef>
              <c:f>'F5'!$C$2:$C$34</c:f>
              <c:numCache>
                <c:formatCode>0.0</c:formatCode>
                <c:ptCount val="33"/>
                <c:pt idx="0">
                  <c:v>13.899999618530273</c:v>
                </c:pt>
                <c:pt idx="1">
                  <c:v>11.699999809265137</c:v>
                </c:pt>
                <c:pt idx="2">
                  <c:v>11.600000381469727</c:v>
                </c:pt>
                <c:pt idx="3">
                  <c:v>11.300000190734863</c:v>
                </c:pt>
                <c:pt idx="4">
                  <c:v>9</c:v>
                </c:pt>
                <c:pt idx="5">
                  <c:v>8.8000001907348633</c:v>
                </c:pt>
                <c:pt idx="6">
                  <c:v>8</c:v>
                </c:pt>
                <c:pt idx="7">
                  <c:v>7.5999999046325684</c:v>
                </c:pt>
                <c:pt idx="8">
                  <c:v>7.0999999046325684</c:v>
                </c:pt>
                <c:pt idx="9">
                  <c:v>6.9000000953674316</c:v>
                </c:pt>
                <c:pt idx="10">
                  <c:v>6.8000001907348633</c:v>
                </c:pt>
                <c:pt idx="11">
                  <c:v>6.8000001907348633</c:v>
                </c:pt>
                <c:pt idx="12">
                  <c:v>6.5</c:v>
                </c:pt>
                <c:pt idx="13">
                  <c:v>6.0999999046325684</c:v>
                </c:pt>
                <c:pt idx="14" formatCode="0.00">
                  <c:v>6.0500000230967999</c:v>
                </c:pt>
                <c:pt idx="15">
                  <c:v>6</c:v>
                </c:pt>
                <c:pt idx="16">
                  <c:v>5.9000000953674316</c:v>
                </c:pt>
                <c:pt idx="17">
                  <c:v>5.4000000953674316</c:v>
                </c:pt>
                <c:pt idx="18">
                  <c:v>5.3000001907348633</c:v>
                </c:pt>
                <c:pt idx="19">
                  <c:v>5.0999999046325684</c:v>
                </c:pt>
                <c:pt idx="20">
                  <c:v>4.4000000953674316</c:v>
                </c:pt>
                <c:pt idx="21">
                  <c:v>4.4000000953674316</c:v>
                </c:pt>
                <c:pt idx="22">
                  <c:v>4.3000001907348633</c:v>
                </c:pt>
                <c:pt idx="23">
                  <c:v>4.1999998092651367</c:v>
                </c:pt>
                <c:pt idx="24">
                  <c:v>4</c:v>
                </c:pt>
                <c:pt idx="25">
                  <c:v>3.7000000476837158</c:v>
                </c:pt>
                <c:pt idx="26">
                  <c:v>3.5999999046325684</c:v>
                </c:pt>
                <c:pt idx="27">
                  <c:v>3.5</c:v>
                </c:pt>
                <c:pt idx="28">
                  <c:v>3.2999999523162842</c:v>
                </c:pt>
                <c:pt idx="29">
                  <c:v>3.2999999523162842</c:v>
                </c:pt>
                <c:pt idx="30">
                  <c:v>3</c:v>
                </c:pt>
                <c:pt idx="31">
                  <c:v>1.6000000238418579</c:v>
                </c:pt>
                <c:pt idx="32">
                  <c:v>0.5</c:v>
                </c:pt>
              </c:numCache>
            </c:numRef>
          </c:xVal>
          <c:yVal>
            <c:numRef>
              <c:f>'F5'!$D$2:$D$34</c:f>
              <c:numCache>
                <c:formatCode>0.00</c:formatCode>
                <c:ptCount val="33"/>
                <c:pt idx="0">
                  <c:v>0.98484848484848486</c:v>
                </c:pt>
                <c:pt idx="1">
                  <c:v>0.95454545454545459</c:v>
                </c:pt>
                <c:pt idx="2">
                  <c:v>0.9242424242424242</c:v>
                </c:pt>
                <c:pt idx="3">
                  <c:v>0.89393939393939392</c:v>
                </c:pt>
                <c:pt idx="4">
                  <c:v>0.86363636363636365</c:v>
                </c:pt>
                <c:pt idx="5">
                  <c:v>0.83333333333333337</c:v>
                </c:pt>
                <c:pt idx="6">
                  <c:v>0.80303030303030298</c:v>
                </c:pt>
                <c:pt idx="7">
                  <c:v>0.77272727272727271</c:v>
                </c:pt>
                <c:pt idx="8">
                  <c:v>0.74242424242424243</c:v>
                </c:pt>
                <c:pt idx="9">
                  <c:v>0.71212121212121215</c:v>
                </c:pt>
                <c:pt idx="10">
                  <c:v>0.68181818181818177</c:v>
                </c:pt>
                <c:pt idx="11">
                  <c:v>0.65151515151515149</c:v>
                </c:pt>
                <c:pt idx="12">
                  <c:v>0.62121212121212122</c:v>
                </c:pt>
                <c:pt idx="13">
                  <c:v>0.59090909090909094</c:v>
                </c:pt>
                <c:pt idx="14">
                  <c:v>0.56060606060606055</c:v>
                </c:pt>
                <c:pt idx="15">
                  <c:v>0.53030303030303028</c:v>
                </c:pt>
                <c:pt idx="16">
                  <c:v>0.5</c:v>
                </c:pt>
                <c:pt idx="17">
                  <c:v>0.46969696969696972</c:v>
                </c:pt>
                <c:pt idx="18">
                  <c:v>0.43939393939393939</c:v>
                </c:pt>
                <c:pt idx="19">
                  <c:v>0.40909090909090912</c:v>
                </c:pt>
                <c:pt idx="20">
                  <c:v>0.37878787878787878</c:v>
                </c:pt>
                <c:pt idx="21">
                  <c:v>0.34848484848484851</c:v>
                </c:pt>
                <c:pt idx="22">
                  <c:v>0.31818181818181818</c:v>
                </c:pt>
                <c:pt idx="23">
                  <c:v>0.2878787878787879</c:v>
                </c:pt>
                <c:pt idx="24">
                  <c:v>0.25757575757575757</c:v>
                </c:pt>
                <c:pt idx="25">
                  <c:v>0.22727272727272727</c:v>
                </c:pt>
                <c:pt idx="26">
                  <c:v>0.19696969696969696</c:v>
                </c:pt>
                <c:pt idx="27">
                  <c:v>0.16666666666666666</c:v>
                </c:pt>
                <c:pt idx="28">
                  <c:v>0.13636363636363635</c:v>
                </c:pt>
                <c:pt idx="29">
                  <c:v>0.10606060606060606</c:v>
                </c:pt>
                <c:pt idx="30">
                  <c:v>7.575757575757576E-2</c:v>
                </c:pt>
                <c:pt idx="31">
                  <c:v>4.5454545454545456E-2</c:v>
                </c:pt>
                <c:pt idx="32">
                  <c:v>1.5151515151515152E-2</c:v>
                </c:pt>
              </c:numCache>
            </c:numRef>
          </c:yVal>
          <c:smooth val="0"/>
          <c:extLst>
            <c:ext xmlns:c16="http://schemas.microsoft.com/office/drawing/2014/chart" uri="{C3380CC4-5D6E-409C-BE32-E72D297353CC}">
              <c16:uniqueId val="{00000022-6C6C-7149-99A6-0F3AA6EC0DA6}"/>
            </c:ext>
          </c:extLst>
        </c:ser>
        <c:ser>
          <c:idx val="1"/>
          <c:order val="2"/>
          <c:tx>
            <c:strRef>
              <c:f>'F5'!$D$1</c:f>
              <c:strCache>
                <c:ptCount val="1"/>
                <c:pt idx="0">
                  <c:v>Men</c:v>
                </c:pt>
              </c:strCache>
            </c:strRef>
          </c:tx>
          <c:spPr>
            <a:ln w="28575">
              <a:noFill/>
            </a:ln>
          </c:spPr>
          <c:marker>
            <c:symbol val="circle"/>
            <c:size val="7"/>
            <c:spPr>
              <a:solidFill>
                <a:schemeClr val="accent5"/>
              </a:solidFill>
              <a:ln>
                <a:solidFill>
                  <a:schemeClr val="accent5"/>
                </a:solidFill>
              </a:ln>
            </c:spPr>
          </c:marker>
          <c:dPt>
            <c:idx val="14"/>
            <c:marker>
              <c:spPr>
                <a:solidFill>
                  <a:schemeClr val="accent5">
                    <a:lumMod val="50000"/>
                  </a:schemeClr>
                </a:solidFill>
                <a:ln w="9525">
                  <a:solidFill>
                    <a:schemeClr val="accent5">
                      <a:lumMod val="50000"/>
                    </a:schemeClr>
                  </a:solidFill>
                </a:ln>
              </c:spPr>
            </c:marker>
            <c:bubble3D val="0"/>
            <c:extLst>
              <c:ext xmlns:c16="http://schemas.microsoft.com/office/drawing/2014/chart" uri="{C3380CC4-5D6E-409C-BE32-E72D297353CC}">
                <c16:uniqueId val="{00000023-6C6C-7149-99A6-0F3AA6EC0DA6}"/>
              </c:ext>
            </c:extLst>
          </c:dPt>
          <c:xVal>
            <c:numRef>
              <c:f>'F5'!$B$2:$B$34</c:f>
              <c:numCache>
                <c:formatCode>0.0</c:formatCode>
                <c:ptCount val="33"/>
                <c:pt idx="0">
                  <c:v>16.299999237060547</c:v>
                </c:pt>
                <c:pt idx="1">
                  <c:v>15.399999618530273</c:v>
                </c:pt>
                <c:pt idx="2">
                  <c:v>18.5</c:v>
                </c:pt>
                <c:pt idx="3">
                  <c:v>18.299999237060547</c:v>
                </c:pt>
                <c:pt idx="4">
                  <c:v>12.800000190734863</c:v>
                </c:pt>
                <c:pt idx="5">
                  <c:v>15.300000190734863</c:v>
                </c:pt>
                <c:pt idx="6">
                  <c:v>13.300000190734863</c:v>
                </c:pt>
                <c:pt idx="7">
                  <c:v>12.399999618530273</c:v>
                </c:pt>
                <c:pt idx="8">
                  <c:v>11.300000190734863</c:v>
                </c:pt>
                <c:pt idx="9">
                  <c:v>11.899999618530273</c:v>
                </c:pt>
                <c:pt idx="10">
                  <c:v>9.8000001907348633</c:v>
                </c:pt>
                <c:pt idx="11">
                  <c:v>9.1000003814697266</c:v>
                </c:pt>
                <c:pt idx="12">
                  <c:v>13.899999618530273</c:v>
                </c:pt>
                <c:pt idx="13">
                  <c:v>13.600000381469727</c:v>
                </c:pt>
                <c:pt idx="14">
                  <c:v>10.293749950826168</c:v>
                </c:pt>
                <c:pt idx="15">
                  <c:v>8.8000001907348633</c:v>
                </c:pt>
                <c:pt idx="16">
                  <c:v>9</c:v>
                </c:pt>
                <c:pt idx="17">
                  <c:v>9.8999996185302734</c:v>
                </c:pt>
                <c:pt idx="18">
                  <c:v>8.1999998092651367</c:v>
                </c:pt>
                <c:pt idx="19">
                  <c:v>7.3000001907348633</c:v>
                </c:pt>
                <c:pt idx="20">
                  <c:v>8.3999996185302734</c:v>
                </c:pt>
                <c:pt idx="21">
                  <c:v>8.5</c:v>
                </c:pt>
                <c:pt idx="22">
                  <c:v>9.1000003814697266</c:v>
                </c:pt>
                <c:pt idx="23">
                  <c:v>7.9000000953674316</c:v>
                </c:pt>
                <c:pt idx="24">
                  <c:v>7.8000001907348633</c:v>
                </c:pt>
                <c:pt idx="25">
                  <c:v>6.9000000953674316</c:v>
                </c:pt>
                <c:pt idx="26">
                  <c:v>7.4000000953674316</c:v>
                </c:pt>
                <c:pt idx="27">
                  <c:v>6.5999999046325684</c:v>
                </c:pt>
                <c:pt idx="28">
                  <c:v>6.6999998092651367</c:v>
                </c:pt>
                <c:pt idx="29">
                  <c:v>10.800000190734863</c:v>
                </c:pt>
                <c:pt idx="30">
                  <c:v>8.3999996185302734</c:v>
                </c:pt>
                <c:pt idx="31">
                  <c:v>2.2000000476837158</c:v>
                </c:pt>
                <c:pt idx="32">
                  <c:v>3.5999999046325684</c:v>
                </c:pt>
              </c:numCache>
            </c:numRef>
          </c:xVal>
          <c:yVal>
            <c:numRef>
              <c:f>'F5'!$D$2:$D$34</c:f>
              <c:numCache>
                <c:formatCode>0.00</c:formatCode>
                <c:ptCount val="33"/>
                <c:pt idx="0">
                  <c:v>0.98484848484848486</c:v>
                </c:pt>
                <c:pt idx="1">
                  <c:v>0.95454545454545459</c:v>
                </c:pt>
                <c:pt idx="2">
                  <c:v>0.9242424242424242</c:v>
                </c:pt>
                <c:pt idx="3">
                  <c:v>0.89393939393939392</c:v>
                </c:pt>
                <c:pt idx="4">
                  <c:v>0.86363636363636365</c:v>
                </c:pt>
                <c:pt idx="5">
                  <c:v>0.83333333333333337</c:v>
                </c:pt>
                <c:pt idx="6">
                  <c:v>0.80303030303030298</c:v>
                </c:pt>
                <c:pt idx="7">
                  <c:v>0.77272727272727271</c:v>
                </c:pt>
                <c:pt idx="8">
                  <c:v>0.74242424242424243</c:v>
                </c:pt>
                <c:pt idx="9">
                  <c:v>0.71212121212121215</c:v>
                </c:pt>
                <c:pt idx="10">
                  <c:v>0.68181818181818177</c:v>
                </c:pt>
                <c:pt idx="11">
                  <c:v>0.65151515151515149</c:v>
                </c:pt>
                <c:pt idx="12">
                  <c:v>0.62121212121212122</c:v>
                </c:pt>
                <c:pt idx="13">
                  <c:v>0.59090909090909094</c:v>
                </c:pt>
                <c:pt idx="14">
                  <c:v>0.56060606060606055</c:v>
                </c:pt>
                <c:pt idx="15">
                  <c:v>0.53030303030303028</c:v>
                </c:pt>
                <c:pt idx="16">
                  <c:v>0.5</c:v>
                </c:pt>
                <c:pt idx="17">
                  <c:v>0.46969696969696972</c:v>
                </c:pt>
                <c:pt idx="18">
                  <c:v>0.43939393939393939</c:v>
                </c:pt>
                <c:pt idx="19">
                  <c:v>0.40909090909090912</c:v>
                </c:pt>
                <c:pt idx="20">
                  <c:v>0.37878787878787878</c:v>
                </c:pt>
                <c:pt idx="21">
                  <c:v>0.34848484848484851</c:v>
                </c:pt>
                <c:pt idx="22">
                  <c:v>0.31818181818181818</c:v>
                </c:pt>
                <c:pt idx="23">
                  <c:v>0.2878787878787879</c:v>
                </c:pt>
                <c:pt idx="24">
                  <c:v>0.25757575757575757</c:v>
                </c:pt>
                <c:pt idx="25">
                  <c:v>0.22727272727272727</c:v>
                </c:pt>
                <c:pt idx="26">
                  <c:v>0.19696969696969696</c:v>
                </c:pt>
                <c:pt idx="27">
                  <c:v>0.16666666666666666</c:v>
                </c:pt>
                <c:pt idx="28">
                  <c:v>0.13636363636363635</c:v>
                </c:pt>
                <c:pt idx="29">
                  <c:v>0.10606060606060606</c:v>
                </c:pt>
                <c:pt idx="30">
                  <c:v>7.575757575757576E-2</c:v>
                </c:pt>
                <c:pt idx="31">
                  <c:v>4.5454545454545456E-2</c:v>
                </c:pt>
                <c:pt idx="32">
                  <c:v>1.5151515151515152E-2</c:v>
                </c:pt>
              </c:numCache>
            </c:numRef>
          </c:yVal>
          <c:smooth val="0"/>
          <c:extLst>
            <c:ext xmlns:c16="http://schemas.microsoft.com/office/drawing/2014/chart" uri="{C3380CC4-5D6E-409C-BE32-E72D297353CC}">
              <c16:uniqueId val="{00000024-6C6C-7149-99A6-0F3AA6EC0DA6}"/>
            </c:ext>
          </c:extLst>
        </c:ser>
        <c:dLbls>
          <c:showLegendKey val="0"/>
          <c:showVal val="0"/>
          <c:showCatName val="0"/>
          <c:showSerName val="0"/>
          <c:showPercent val="0"/>
          <c:showBubbleSize val="0"/>
        </c:dLbls>
        <c:axId val="40073472"/>
        <c:axId val="40075648"/>
      </c:scatterChart>
      <c:valAx>
        <c:axId val="40073472"/>
        <c:scaling>
          <c:orientation val="minMax"/>
        </c:scaling>
        <c:delete val="0"/>
        <c:axPos val="b"/>
        <c:title>
          <c:tx>
            <c:rich>
              <a:bodyPr/>
              <a:lstStyle/>
              <a:p>
                <a:pPr>
                  <a:defRPr/>
                </a:pPr>
                <a:r>
                  <a:rPr lang="en-US"/>
                  <a:t>Percent</a:t>
                </a:r>
              </a:p>
            </c:rich>
          </c:tx>
          <c:overlay val="0"/>
        </c:title>
        <c:numFmt formatCode="0" sourceLinked="0"/>
        <c:majorTickMark val="out"/>
        <c:minorTickMark val="none"/>
        <c:tickLblPos val="nextTo"/>
        <c:txPr>
          <a:bodyPr rot="0" vert="horz"/>
          <a:lstStyle/>
          <a:p>
            <a:pPr>
              <a:defRPr sz="1000" b="0" i="0" u="none" strike="noStrike" baseline="0">
                <a:solidFill>
                  <a:srgbClr val="000000"/>
                </a:solidFill>
                <a:latin typeface="Cabin"/>
                <a:ea typeface="Cabin"/>
                <a:cs typeface="Cabin"/>
              </a:defRPr>
            </a:pPr>
            <a:endParaRPr lang="en-US"/>
          </a:p>
        </c:txPr>
        <c:crossAx val="40075648"/>
        <c:crosses val="autoZero"/>
        <c:crossBetween val="midCat"/>
      </c:valAx>
      <c:valAx>
        <c:axId val="40075648"/>
        <c:scaling>
          <c:orientation val="minMax"/>
          <c:max val="1"/>
          <c:min val="0"/>
        </c:scaling>
        <c:delete val="0"/>
        <c:axPos val="r"/>
        <c:numFmt formatCode="0.00" sourceLinked="1"/>
        <c:majorTickMark val="none"/>
        <c:minorTickMark val="none"/>
        <c:tickLblPos val="none"/>
        <c:spPr>
          <a:ln>
            <a:noFill/>
          </a:ln>
        </c:spPr>
        <c:crossAx val="40073472"/>
        <c:crosses val="max"/>
        <c:crossBetween val="midCat"/>
        <c:majorUnit val="0.5"/>
      </c:valAx>
      <c:catAx>
        <c:axId val="40077184"/>
        <c:scaling>
          <c:orientation val="maxMin"/>
        </c:scaling>
        <c:delete val="1"/>
        <c:axPos val="l"/>
        <c:numFmt formatCode="General" sourceLinked="0"/>
        <c:majorTickMark val="out"/>
        <c:minorTickMark val="none"/>
        <c:tickLblPos val="nextTo"/>
        <c:crossAx val="40078720"/>
        <c:crossesAt val="0"/>
        <c:auto val="1"/>
        <c:lblAlgn val="ctr"/>
        <c:lblOffset val="100"/>
        <c:noMultiLvlLbl val="0"/>
      </c:catAx>
      <c:valAx>
        <c:axId val="40078720"/>
        <c:scaling>
          <c:orientation val="minMax"/>
        </c:scaling>
        <c:delete val="0"/>
        <c:axPos val="b"/>
        <c:numFmt formatCode="0.0" sourceLinked="1"/>
        <c:majorTickMark val="none"/>
        <c:minorTickMark val="none"/>
        <c:tickLblPos val="none"/>
        <c:spPr>
          <a:ln>
            <a:noFill/>
          </a:ln>
        </c:spPr>
        <c:crossAx val="40077184"/>
        <c:crosses val="max"/>
        <c:crossBetween val="between"/>
      </c:valAx>
    </c:plotArea>
    <c:legend>
      <c:legendPos val="r"/>
      <c:legendEntry>
        <c:idx val="0"/>
        <c:delete val="1"/>
      </c:legendEntry>
      <c:layout>
        <c:manualLayout>
          <c:xMode val="edge"/>
          <c:yMode val="edge"/>
          <c:x val="0.16545428696412948"/>
          <c:y val="7.8053993250843653E-2"/>
          <c:w val="0.29472987751531055"/>
          <c:h val="3.7459536307961505E-2"/>
        </c:manualLayout>
      </c:layout>
      <c:overlay val="0"/>
    </c:legend>
    <c:plotVisOnly val="1"/>
    <c:dispBlanksAs val="gap"/>
    <c:showDLblsOverMax val="0"/>
  </c:chart>
  <c:spPr>
    <a:ln>
      <a:noFill/>
    </a:ln>
  </c:spPr>
  <c:txPr>
    <a:bodyPr/>
    <a:lstStyle/>
    <a:p>
      <a:pPr>
        <a:defRPr>
          <a:latin typeface="Cabin" pitchFamily="34" charset="0"/>
        </a:defRPr>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0.02868</cdr:x>
      <cdr:y>0.0146</cdr:y>
    </cdr:from>
    <cdr:to>
      <cdr:x>0.8891</cdr:x>
      <cdr:y>0.13285</cdr:y>
    </cdr:to>
    <cdr:sp macro="" textlink="">
      <cdr:nvSpPr>
        <cdr:cNvPr id="2" name="TextBox 1"/>
        <cdr:cNvSpPr txBox="1"/>
      </cdr:nvSpPr>
      <cdr:spPr>
        <a:xfrm xmlns:a="http://schemas.openxmlformats.org/drawingml/2006/main">
          <a:off x="142877" y="95250"/>
          <a:ext cx="4286250" cy="77152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rtl="0"/>
          <a:r>
            <a:rPr lang="en-US" sz="1400" b="1" i="0" baseline="0">
              <a:effectLst/>
              <a:latin typeface="Cabin" pitchFamily="34" charset="0"/>
              <a:ea typeface="+mn-ea"/>
              <a:cs typeface="+mn-cs"/>
            </a:rPr>
            <a:t>Percentage of Employed Who are Senior Managers, by Gender, 2008</a:t>
          </a:r>
          <a:endParaRPr lang="en-US" sz="1400">
            <a:effectLst/>
            <a:latin typeface="Cabin" pitchFamily="34" charset="0"/>
          </a:endParaRPr>
        </a:p>
        <a:p xmlns:a="http://schemas.openxmlformats.org/drawingml/2006/main">
          <a:pPr rtl="0"/>
          <a:r>
            <a:rPr lang="en-US" sz="1200" b="0" i="0" baseline="0">
              <a:effectLst/>
              <a:latin typeface="Cabin" pitchFamily="34" charset="0"/>
              <a:ea typeface="+mn-ea"/>
              <a:cs typeface="+mn-cs"/>
            </a:rPr>
            <a:t>(Percent)</a:t>
          </a:r>
          <a:endParaRPr lang="en-US" sz="1200">
            <a:effectLst/>
            <a:latin typeface="Cabin" pitchFamily="34" charset="0"/>
          </a:endParaRPr>
        </a:p>
        <a:p xmlns:a="http://schemas.openxmlformats.org/drawingml/2006/main">
          <a:endParaRPr lang="en-US" sz="1400">
            <a:latin typeface="Cabin" pitchFamily="34"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0.01111</cdr:x>
      <cdr:y>0.00871</cdr:y>
    </cdr:from>
    <cdr:to>
      <cdr:x>0.94861</cdr:x>
      <cdr:y>0.11385</cdr:y>
    </cdr:to>
    <cdr:sp macro="" textlink="">
      <cdr:nvSpPr>
        <cdr:cNvPr id="2" name="TextBox 1"/>
        <cdr:cNvSpPr txBox="1"/>
      </cdr:nvSpPr>
      <cdr:spPr>
        <a:xfrm xmlns:a="http://schemas.openxmlformats.org/drawingml/2006/main">
          <a:off x="50800" y="60512"/>
          <a:ext cx="4286250" cy="73006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rtl="0"/>
          <a:r>
            <a:rPr lang="en-US" sz="1400" b="1" i="0" baseline="0" dirty="0">
              <a:effectLst/>
              <a:latin typeface="Cabin" pitchFamily="34" charset="0"/>
              <a:ea typeface="+mn-ea"/>
              <a:cs typeface="+mn-cs"/>
            </a:rPr>
            <a:t>Percentage of Employed Who are Senior Managers, by Gender, 2008</a:t>
          </a:r>
          <a:endParaRPr lang="en-US" sz="1400" dirty="0">
            <a:effectLst/>
            <a:latin typeface="Cabin" pitchFamily="34" charset="0"/>
          </a:endParaRPr>
        </a:p>
        <a:p xmlns:a="http://schemas.openxmlformats.org/drawingml/2006/main">
          <a:pPr rtl="0"/>
          <a:r>
            <a:rPr lang="en-US" sz="1200" b="0" i="0" baseline="0" dirty="0">
              <a:effectLst/>
              <a:latin typeface="Cabin" pitchFamily="34" charset="0"/>
              <a:ea typeface="+mn-ea"/>
              <a:cs typeface="+mn-cs"/>
            </a:rPr>
            <a:t>(Percent)</a:t>
          </a:r>
          <a:endParaRPr lang="en-US" sz="1200" dirty="0">
            <a:effectLst/>
            <a:latin typeface="Cabin" pitchFamily="34" charset="0"/>
          </a:endParaRPr>
        </a:p>
        <a:p xmlns:a="http://schemas.openxmlformats.org/drawingml/2006/main">
          <a:endParaRPr lang="en-US" sz="1400" dirty="0">
            <a:latin typeface="Cabin" pitchFamily="34" charset="0"/>
          </a:endParaRPr>
        </a:p>
      </cdr:txBody>
    </cdr:sp>
  </cdr:relSizeAnchor>
  <cdr:relSizeAnchor xmlns:cdr="http://schemas.openxmlformats.org/drawingml/2006/chartDrawing">
    <cdr:from>
      <cdr:x>0.17708</cdr:x>
      <cdr:y>0.20915</cdr:y>
    </cdr:from>
    <cdr:to>
      <cdr:x>0.37708</cdr:x>
      <cdr:y>0.36601</cdr:y>
    </cdr:to>
    <cdr:sp macro="" textlink="">
      <cdr:nvSpPr>
        <cdr:cNvPr id="3" name="TextBox 2"/>
        <cdr:cNvSpPr txBox="1"/>
      </cdr:nvSpPr>
      <cdr:spPr>
        <a:xfrm xmlns:a="http://schemas.openxmlformats.org/drawingml/2006/main">
          <a:off x="809625" y="1219200"/>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a:p>
      </cdr:txBody>
    </cdr:sp>
  </cdr:relSizeAnchor>
  <cdr:relSizeAnchor xmlns:cdr="http://schemas.openxmlformats.org/drawingml/2006/chartDrawing">
    <cdr:from>
      <cdr:x>0.23333</cdr:x>
      <cdr:y>0.10589</cdr:y>
    </cdr:from>
    <cdr:to>
      <cdr:x>0.59375</cdr:x>
      <cdr:y>0.1451</cdr:y>
    </cdr:to>
    <cdr:sp macro="" textlink="">
      <cdr:nvSpPr>
        <cdr:cNvPr id="4" name="TextBox 3"/>
        <cdr:cNvSpPr txBox="1"/>
      </cdr:nvSpPr>
      <cdr:spPr>
        <a:xfrm xmlns:a="http://schemas.openxmlformats.org/drawingml/2006/main">
          <a:off x="1066800" y="735246"/>
          <a:ext cx="1647825" cy="27230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100">
              <a:solidFill>
                <a:schemeClr val="accent2">
                  <a:lumMod val="50000"/>
                </a:schemeClr>
              </a:solidFill>
            </a:rPr>
            <a:t>Women</a:t>
          </a:r>
        </a:p>
      </cdr:txBody>
    </cdr:sp>
  </cdr:relSizeAnchor>
  <cdr:relSizeAnchor xmlns:cdr="http://schemas.openxmlformats.org/drawingml/2006/chartDrawing">
    <cdr:from>
      <cdr:x>0.59028</cdr:x>
      <cdr:y>0.10807</cdr:y>
    </cdr:from>
    <cdr:to>
      <cdr:x>0.95069</cdr:x>
      <cdr:y>0.14728</cdr:y>
    </cdr:to>
    <cdr:sp macro="" textlink="">
      <cdr:nvSpPr>
        <cdr:cNvPr id="5" name="TextBox 1"/>
        <cdr:cNvSpPr txBox="1"/>
      </cdr:nvSpPr>
      <cdr:spPr>
        <a:xfrm xmlns:a="http://schemas.openxmlformats.org/drawingml/2006/main">
          <a:off x="2698750" y="750374"/>
          <a:ext cx="1647825" cy="272303"/>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100">
              <a:solidFill>
                <a:schemeClr val="accent5">
                  <a:lumMod val="50000"/>
                </a:schemeClr>
              </a:solidFill>
            </a:rPr>
            <a:t>Men</a:t>
          </a:r>
        </a:p>
      </cdr:txBody>
    </cdr:sp>
  </cdr:relSizeAnchor>
</c:userShapes>
</file>

<file path=ppt/drawings/drawing3.xml><?xml version="1.0" encoding="utf-8"?>
<c:userShapes xmlns:c="http://schemas.openxmlformats.org/drawingml/2006/chart">
  <cdr:relSizeAnchor xmlns:cdr="http://schemas.openxmlformats.org/drawingml/2006/chartDrawing">
    <cdr:from>
      <cdr:x>0.00625</cdr:x>
      <cdr:y>0.00348</cdr:y>
    </cdr:from>
    <cdr:to>
      <cdr:x>0.95023</cdr:x>
      <cdr:y>0.12892</cdr:y>
    </cdr:to>
    <cdr:sp macro="" textlink="">
      <cdr:nvSpPr>
        <cdr:cNvPr id="2" name="TextBox 1"/>
        <cdr:cNvSpPr txBox="1"/>
      </cdr:nvSpPr>
      <cdr:spPr>
        <a:xfrm xmlns:a="http://schemas.openxmlformats.org/drawingml/2006/main">
          <a:off x="28388" y="22255"/>
          <a:ext cx="4286250" cy="802951"/>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rtl="0"/>
          <a:r>
            <a:rPr lang="en-US" sz="1400" b="1" i="0" baseline="0">
              <a:effectLst/>
              <a:latin typeface="Cabin" pitchFamily="34" charset="0"/>
              <a:ea typeface="+mn-ea"/>
              <a:cs typeface="+mn-cs"/>
            </a:rPr>
            <a:t>Percentage of Employed Who are Senior Managers, by Gender, 2008</a:t>
          </a:r>
          <a:endParaRPr lang="en-US" sz="1400">
            <a:effectLst/>
            <a:latin typeface="Cabin" pitchFamily="34" charset="0"/>
          </a:endParaRPr>
        </a:p>
        <a:p xmlns:a="http://schemas.openxmlformats.org/drawingml/2006/main">
          <a:pPr rtl="0"/>
          <a:r>
            <a:rPr lang="en-US" sz="1200" b="0" i="0" baseline="0">
              <a:effectLst/>
              <a:latin typeface="Cabin" pitchFamily="34" charset="0"/>
              <a:ea typeface="+mn-ea"/>
              <a:cs typeface="+mn-cs"/>
            </a:rPr>
            <a:t>(Percent)</a:t>
          </a:r>
          <a:endParaRPr lang="en-US" sz="1200">
            <a:effectLst/>
            <a:latin typeface="Cabin" pitchFamily="34" charset="0"/>
          </a:endParaRPr>
        </a:p>
        <a:p xmlns:a="http://schemas.openxmlformats.org/drawingml/2006/main">
          <a:endParaRPr lang="en-US" sz="1400">
            <a:latin typeface="Cabin"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0.00625</cdr:x>
      <cdr:y>0.00348</cdr:y>
    </cdr:from>
    <cdr:to>
      <cdr:x>0.95023</cdr:x>
      <cdr:y>0.12892</cdr:y>
    </cdr:to>
    <cdr:sp macro="" textlink="">
      <cdr:nvSpPr>
        <cdr:cNvPr id="2" name="TextBox 1"/>
        <cdr:cNvSpPr txBox="1"/>
      </cdr:nvSpPr>
      <cdr:spPr>
        <a:xfrm xmlns:a="http://schemas.openxmlformats.org/drawingml/2006/main">
          <a:off x="28388" y="22255"/>
          <a:ext cx="4286250" cy="802951"/>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rtl="0"/>
          <a:r>
            <a:rPr lang="en-US" sz="1400" b="1" i="0" baseline="0">
              <a:effectLst/>
              <a:latin typeface="Cabin" pitchFamily="34" charset="0"/>
              <a:ea typeface="+mn-ea"/>
              <a:cs typeface="+mn-cs"/>
            </a:rPr>
            <a:t>Percentage of Employed Who are Senior Managers, by Gender, 2008</a:t>
          </a:r>
          <a:endParaRPr lang="en-US" sz="1400">
            <a:effectLst/>
            <a:latin typeface="Cabin" pitchFamily="34" charset="0"/>
          </a:endParaRPr>
        </a:p>
        <a:p xmlns:a="http://schemas.openxmlformats.org/drawingml/2006/main">
          <a:pPr rtl="0"/>
          <a:r>
            <a:rPr lang="en-US" sz="1200" b="0" i="0" baseline="0">
              <a:effectLst/>
              <a:latin typeface="Cabin" pitchFamily="34" charset="0"/>
              <a:ea typeface="+mn-ea"/>
              <a:cs typeface="+mn-cs"/>
            </a:rPr>
            <a:t>(Percent)</a:t>
          </a:r>
          <a:endParaRPr lang="en-US" sz="1200">
            <a:effectLst/>
            <a:latin typeface="Cabin" pitchFamily="34" charset="0"/>
          </a:endParaRPr>
        </a:p>
        <a:p xmlns:a="http://schemas.openxmlformats.org/drawingml/2006/main">
          <a:endParaRPr lang="en-US" sz="1400">
            <a:latin typeface="Cabin" pitchFamily="34" charset="0"/>
          </a:endParaRPr>
        </a:p>
      </cdr:txBody>
    </cdr:sp>
  </cdr:relSizeAnchor>
  <cdr:relSizeAnchor xmlns:cdr="http://schemas.openxmlformats.org/drawingml/2006/chartDrawing">
    <cdr:from>
      <cdr:x>0.35903</cdr:x>
      <cdr:y>0.18353</cdr:y>
    </cdr:from>
    <cdr:to>
      <cdr:x>0.6305</cdr:x>
      <cdr:y>0.23167</cdr:y>
    </cdr:to>
    <cdr:sp macro="" textlink="">
      <cdr:nvSpPr>
        <cdr:cNvPr id="3" name="TextBox 1"/>
        <cdr:cNvSpPr txBox="1"/>
      </cdr:nvSpPr>
      <cdr:spPr>
        <a:xfrm xmlns:a="http://schemas.openxmlformats.org/drawingml/2006/main">
          <a:off x="1641475" y="1174750"/>
          <a:ext cx="1241161" cy="30813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000">
              <a:latin typeface="Cabin" pitchFamily="34" charset="0"/>
            </a:rPr>
            <a:t>United Kingdom</a:t>
          </a:r>
        </a:p>
      </cdr:txBody>
    </cdr:sp>
  </cdr:relSizeAnchor>
  <cdr:relSizeAnchor xmlns:cdr="http://schemas.openxmlformats.org/drawingml/2006/chartDrawing">
    <cdr:from>
      <cdr:x>0.03611</cdr:x>
      <cdr:y>0.74157</cdr:y>
    </cdr:from>
    <cdr:to>
      <cdr:x>0.30758</cdr:x>
      <cdr:y>0.78971</cdr:y>
    </cdr:to>
    <cdr:sp macro="" textlink="">
      <cdr:nvSpPr>
        <cdr:cNvPr id="4" name="TextBox 1"/>
        <cdr:cNvSpPr txBox="1"/>
      </cdr:nvSpPr>
      <cdr:spPr>
        <a:xfrm xmlns:a="http://schemas.openxmlformats.org/drawingml/2006/main">
          <a:off x="165100" y="4746625"/>
          <a:ext cx="1241161" cy="30813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000">
              <a:latin typeface="Cabin" pitchFamily="34" charset="0"/>
            </a:rPr>
            <a:t>Slovak Republic</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F80DA0-DEAD-1849-AF48-51671DDD1C29}" type="datetimeFigureOut">
              <a:rPr lang="en-US" smtClean="0"/>
              <a:t>3/28/20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B005B8-7A60-4F40-BD1D-B2F5D78023AC}" type="slidenum">
              <a:rPr lang="en-US" smtClean="0"/>
              <a:t>‹#›</a:t>
            </a:fld>
            <a:endParaRPr lang="en-US"/>
          </a:p>
        </p:txBody>
      </p:sp>
    </p:spTree>
    <p:extLst>
      <p:ext uri="{BB962C8B-B14F-4D97-AF65-F5344CB8AC3E}">
        <p14:creationId xmlns:p14="http://schemas.microsoft.com/office/powerpoint/2010/main" val="2982954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B005B8-7A60-4F40-BD1D-B2F5D78023AC}" type="slidenum">
              <a:rPr lang="en-US" smtClean="0"/>
              <a:t>7</a:t>
            </a:fld>
            <a:endParaRPr lang="en-US"/>
          </a:p>
        </p:txBody>
      </p:sp>
    </p:spTree>
    <p:extLst>
      <p:ext uri="{BB962C8B-B14F-4D97-AF65-F5344CB8AC3E}">
        <p14:creationId xmlns:p14="http://schemas.microsoft.com/office/powerpoint/2010/main" val="3786013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B005B8-7A60-4F40-BD1D-B2F5D78023AC}" type="slidenum">
              <a:rPr lang="en-US" smtClean="0"/>
              <a:t>8</a:t>
            </a:fld>
            <a:endParaRPr lang="en-US"/>
          </a:p>
        </p:txBody>
      </p:sp>
    </p:spTree>
    <p:extLst>
      <p:ext uri="{BB962C8B-B14F-4D97-AF65-F5344CB8AC3E}">
        <p14:creationId xmlns:p14="http://schemas.microsoft.com/office/powerpoint/2010/main" val="1015373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good about this plot? (order from greatest to least)</a:t>
            </a:r>
          </a:p>
        </p:txBody>
      </p:sp>
      <p:sp>
        <p:nvSpPr>
          <p:cNvPr id="4" name="Slide Number Placeholder 3"/>
          <p:cNvSpPr>
            <a:spLocks noGrp="1"/>
          </p:cNvSpPr>
          <p:nvPr>
            <p:ph type="sldNum" sz="quarter" idx="5"/>
          </p:nvPr>
        </p:nvSpPr>
        <p:spPr/>
        <p:txBody>
          <a:bodyPr/>
          <a:lstStyle/>
          <a:p>
            <a:fld id="{D8B005B8-7A60-4F40-BD1D-B2F5D78023AC}" type="slidenum">
              <a:rPr lang="en-US" smtClean="0"/>
              <a:t>20</a:t>
            </a:fld>
            <a:endParaRPr lang="en-US"/>
          </a:p>
        </p:txBody>
      </p:sp>
    </p:spTree>
    <p:extLst>
      <p:ext uri="{BB962C8B-B14F-4D97-AF65-F5344CB8AC3E}">
        <p14:creationId xmlns:p14="http://schemas.microsoft.com/office/powerpoint/2010/main" val="1821392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Rotate text to be easily readable</a:t>
            </a:r>
          </a:p>
        </p:txBody>
      </p:sp>
      <p:sp>
        <p:nvSpPr>
          <p:cNvPr id="4" name="Slide Number Placeholder 3"/>
          <p:cNvSpPr>
            <a:spLocks noGrp="1"/>
          </p:cNvSpPr>
          <p:nvPr>
            <p:ph type="sldNum" sz="quarter" idx="5"/>
          </p:nvPr>
        </p:nvSpPr>
        <p:spPr/>
        <p:txBody>
          <a:bodyPr/>
          <a:lstStyle/>
          <a:p>
            <a:fld id="{D8B005B8-7A60-4F40-BD1D-B2F5D78023AC}" type="slidenum">
              <a:rPr lang="en-US" smtClean="0"/>
              <a:t>21</a:t>
            </a:fld>
            <a:endParaRPr lang="en-US"/>
          </a:p>
        </p:txBody>
      </p:sp>
    </p:spTree>
    <p:extLst>
      <p:ext uri="{BB962C8B-B14F-4D97-AF65-F5344CB8AC3E}">
        <p14:creationId xmlns:p14="http://schemas.microsoft.com/office/powerpoint/2010/main" val="174156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a graphic, walk through each component in action (emphasize that not all layers will be used in each graphic)</a:t>
            </a:r>
          </a:p>
        </p:txBody>
      </p:sp>
      <p:sp>
        <p:nvSpPr>
          <p:cNvPr id="4" name="Slide Number Placeholder 3"/>
          <p:cNvSpPr>
            <a:spLocks noGrp="1"/>
          </p:cNvSpPr>
          <p:nvPr>
            <p:ph type="sldNum" sz="quarter" idx="5"/>
          </p:nvPr>
        </p:nvSpPr>
        <p:spPr/>
        <p:txBody>
          <a:bodyPr/>
          <a:lstStyle/>
          <a:p>
            <a:fld id="{D8B005B8-7A60-4F40-BD1D-B2F5D78023AC}" type="slidenum">
              <a:rPr lang="en-US" smtClean="0"/>
              <a:t>29</a:t>
            </a:fld>
            <a:endParaRPr lang="en-US"/>
          </a:p>
        </p:txBody>
      </p:sp>
    </p:spTree>
    <p:extLst>
      <p:ext uri="{BB962C8B-B14F-4D97-AF65-F5344CB8AC3E}">
        <p14:creationId xmlns:p14="http://schemas.microsoft.com/office/powerpoint/2010/main" val="4189573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1B-0135-6249-9E01-818352B08A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361CCF-5D48-0B47-BAA0-FC6399CD1E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48EDA8-3AD4-184B-B945-86B60F9CD41F}"/>
              </a:ext>
            </a:extLst>
          </p:cNvPr>
          <p:cNvSpPr>
            <a:spLocks noGrp="1"/>
          </p:cNvSpPr>
          <p:nvPr>
            <p:ph type="dt" sz="half" idx="10"/>
          </p:nvPr>
        </p:nvSpPr>
        <p:spPr/>
        <p:txBody>
          <a:bodyPr/>
          <a:lstStyle/>
          <a:p>
            <a:fld id="{611DEE18-9E44-7E41-B167-05B6D6DF83B2}" type="datetimeFigureOut">
              <a:rPr lang="en-US" smtClean="0"/>
              <a:t>3/28/20</a:t>
            </a:fld>
            <a:endParaRPr lang="en-US"/>
          </a:p>
        </p:txBody>
      </p:sp>
      <p:sp>
        <p:nvSpPr>
          <p:cNvPr id="5" name="Footer Placeholder 4">
            <a:extLst>
              <a:ext uri="{FF2B5EF4-FFF2-40B4-BE49-F238E27FC236}">
                <a16:creationId xmlns:a16="http://schemas.microsoft.com/office/drawing/2014/main" id="{A06F96B9-0DB2-434D-B6F4-4B2A66141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BCE69B-1FC3-0E4A-95AD-361A1EB80442}"/>
              </a:ext>
            </a:extLst>
          </p:cNvPr>
          <p:cNvSpPr>
            <a:spLocks noGrp="1"/>
          </p:cNvSpPr>
          <p:nvPr>
            <p:ph type="sldNum" sz="quarter" idx="12"/>
          </p:nvPr>
        </p:nvSpPr>
        <p:spPr/>
        <p:txBody>
          <a:bodyPr/>
          <a:lstStyle/>
          <a:p>
            <a:fld id="{F75AFDCB-DA99-E743-B78F-784FFB447560}" type="slidenum">
              <a:rPr lang="en-US" smtClean="0"/>
              <a:t>‹#›</a:t>
            </a:fld>
            <a:endParaRPr lang="en-US"/>
          </a:p>
        </p:txBody>
      </p:sp>
    </p:spTree>
    <p:extLst>
      <p:ext uri="{BB962C8B-B14F-4D97-AF65-F5344CB8AC3E}">
        <p14:creationId xmlns:p14="http://schemas.microsoft.com/office/powerpoint/2010/main" val="2965620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34A2E-7981-0A45-AB8D-5BA3AF8889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B3079-0CB4-9E42-B108-E1167FD220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252102-9AEF-F34D-9DC2-6474C3B4A542}"/>
              </a:ext>
            </a:extLst>
          </p:cNvPr>
          <p:cNvSpPr>
            <a:spLocks noGrp="1"/>
          </p:cNvSpPr>
          <p:nvPr>
            <p:ph type="dt" sz="half" idx="10"/>
          </p:nvPr>
        </p:nvSpPr>
        <p:spPr/>
        <p:txBody>
          <a:bodyPr/>
          <a:lstStyle/>
          <a:p>
            <a:fld id="{611DEE18-9E44-7E41-B167-05B6D6DF83B2}" type="datetimeFigureOut">
              <a:rPr lang="en-US" smtClean="0"/>
              <a:t>3/28/20</a:t>
            </a:fld>
            <a:endParaRPr lang="en-US"/>
          </a:p>
        </p:txBody>
      </p:sp>
      <p:sp>
        <p:nvSpPr>
          <p:cNvPr id="5" name="Footer Placeholder 4">
            <a:extLst>
              <a:ext uri="{FF2B5EF4-FFF2-40B4-BE49-F238E27FC236}">
                <a16:creationId xmlns:a16="http://schemas.microsoft.com/office/drawing/2014/main" id="{11E9CBCD-F026-1241-8B19-08C549D8F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EAEFA1-53CF-514B-BE17-F1DF74AC4D07}"/>
              </a:ext>
            </a:extLst>
          </p:cNvPr>
          <p:cNvSpPr>
            <a:spLocks noGrp="1"/>
          </p:cNvSpPr>
          <p:nvPr>
            <p:ph type="sldNum" sz="quarter" idx="12"/>
          </p:nvPr>
        </p:nvSpPr>
        <p:spPr/>
        <p:txBody>
          <a:bodyPr/>
          <a:lstStyle/>
          <a:p>
            <a:fld id="{F75AFDCB-DA99-E743-B78F-784FFB447560}" type="slidenum">
              <a:rPr lang="en-US" smtClean="0"/>
              <a:t>‹#›</a:t>
            </a:fld>
            <a:endParaRPr lang="en-US"/>
          </a:p>
        </p:txBody>
      </p:sp>
    </p:spTree>
    <p:extLst>
      <p:ext uri="{BB962C8B-B14F-4D97-AF65-F5344CB8AC3E}">
        <p14:creationId xmlns:p14="http://schemas.microsoft.com/office/powerpoint/2010/main" val="1375733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6E5495-FDE5-944C-8107-B20599E092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D6C9F8-D86D-DC4B-A29A-D108A3448A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FB5819-7899-EC4C-98B2-CF093B86E557}"/>
              </a:ext>
            </a:extLst>
          </p:cNvPr>
          <p:cNvSpPr>
            <a:spLocks noGrp="1"/>
          </p:cNvSpPr>
          <p:nvPr>
            <p:ph type="dt" sz="half" idx="10"/>
          </p:nvPr>
        </p:nvSpPr>
        <p:spPr/>
        <p:txBody>
          <a:bodyPr/>
          <a:lstStyle/>
          <a:p>
            <a:fld id="{611DEE18-9E44-7E41-B167-05B6D6DF83B2}" type="datetimeFigureOut">
              <a:rPr lang="en-US" smtClean="0"/>
              <a:t>3/28/20</a:t>
            </a:fld>
            <a:endParaRPr lang="en-US"/>
          </a:p>
        </p:txBody>
      </p:sp>
      <p:sp>
        <p:nvSpPr>
          <p:cNvPr id="5" name="Footer Placeholder 4">
            <a:extLst>
              <a:ext uri="{FF2B5EF4-FFF2-40B4-BE49-F238E27FC236}">
                <a16:creationId xmlns:a16="http://schemas.microsoft.com/office/drawing/2014/main" id="{66541107-7365-C441-A940-BFE9C18892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F206A-75F4-134F-B52B-C869D51E6683}"/>
              </a:ext>
            </a:extLst>
          </p:cNvPr>
          <p:cNvSpPr>
            <a:spLocks noGrp="1"/>
          </p:cNvSpPr>
          <p:nvPr>
            <p:ph type="sldNum" sz="quarter" idx="12"/>
          </p:nvPr>
        </p:nvSpPr>
        <p:spPr/>
        <p:txBody>
          <a:bodyPr/>
          <a:lstStyle/>
          <a:p>
            <a:fld id="{F75AFDCB-DA99-E743-B78F-784FFB447560}" type="slidenum">
              <a:rPr lang="en-US" smtClean="0"/>
              <a:t>‹#›</a:t>
            </a:fld>
            <a:endParaRPr lang="en-US"/>
          </a:p>
        </p:txBody>
      </p:sp>
    </p:spTree>
    <p:extLst>
      <p:ext uri="{BB962C8B-B14F-4D97-AF65-F5344CB8AC3E}">
        <p14:creationId xmlns:p14="http://schemas.microsoft.com/office/powerpoint/2010/main" val="3041723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D96C-343F-A045-8E8E-E098D4F073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99EA33-9CFD-B24E-AD47-11FB1E1701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F630D-6AE0-334A-8613-1505716C0B07}"/>
              </a:ext>
            </a:extLst>
          </p:cNvPr>
          <p:cNvSpPr>
            <a:spLocks noGrp="1"/>
          </p:cNvSpPr>
          <p:nvPr>
            <p:ph type="dt" sz="half" idx="10"/>
          </p:nvPr>
        </p:nvSpPr>
        <p:spPr/>
        <p:txBody>
          <a:bodyPr/>
          <a:lstStyle/>
          <a:p>
            <a:fld id="{611DEE18-9E44-7E41-B167-05B6D6DF83B2}" type="datetimeFigureOut">
              <a:rPr lang="en-US" smtClean="0"/>
              <a:t>3/28/20</a:t>
            </a:fld>
            <a:endParaRPr lang="en-US"/>
          </a:p>
        </p:txBody>
      </p:sp>
      <p:sp>
        <p:nvSpPr>
          <p:cNvPr id="5" name="Footer Placeholder 4">
            <a:extLst>
              <a:ext uri="{FF2B5EF4-FFF2-40B4-BE49-F238E27FC236}">
                <a16:creationId xmlns:a16="http://schemas.microsoft.com/office/drawing/2014/main" id="{DFA51769-F2FD-4F45-AE92-64B675CC8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65635-7F4E-CC45-8207-CFD14DBC178B}"/>
              </a:ext>
            </a:extLst>
          </p:cNvPr>
          <p:cNvSpPr>
            <a:spLocks noGrp="1"/>
          </p:cNvSpPr>
          <p:nvPr>
            <p:ph type="sldNum" sz="quarter" idx="12"/>
          </p:nvPr>
        </p:nvSpPr>
        <p:spPr/>
        <p:txBody>
          <a:bodyPr/>
          <a:lstStyle/>
          <a:p>
            <a:fld id="{F75AFDCB-DA99-E743-B78F-784FFB447560}" type="slidenum">
              <a:rPr lang="en-US" smtClean="0"/>
              <a:t>‹#›</a:t>
            </a:fld>
            <a:endParaRPr lang="en-US"/>
          </a:p>
        </p:txBody>
      </p:sp>
    </p:spTree>
    <p:extLst>
      <p:ext uri="{BB962C8B-B14F-4D97-AF65-F5344CB8AC3E}">
        <p14:creationId xmlns:p14="http://schemas.microsoft.com/office/powerpoint/2010/main" val="4278409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2518-8473-804E-A5B8-638FE98313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DF0A8A-5C32-D94D-8837-16375BB95F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A33FE9-DD27-6C4B-9B70-18CC3903DFA2}"/>
              </a:ext>
            </a:extLst>
          </p:cNvPr>
          <p:cNvSpPr>
            <a:spLocks noGrp="1"/>
          </p:cNvSpPr>
          <p:nvPr>
            <p:ph type="dt" sz="half" idx="10"/>
          </p:nvPr>
        </p:nvSpPr>
        <p:spPr/>
        <p:txBody>
          <a:bodyPr/>
          <a:lstStyle/>
          <a:p>
            <a:fld id="{611DEE18-9E44-7E41-B167-05B6D6DF83B2}" type="datetimeFigureOut">
              <a:rPr lang="en-US" smtClean="0"/>
              <a:t>3/28/20</a:t>
            </a:fld>
            <a:endParaRPr lang="en-US"/>
          </a:p>
        </p:txBody>
      </p:sp>
      <p:sp>
        <p:nvSpPr>
          <p:cNvPr id="5" name="Footer Placeholder 4">
            <a:extLst>
              <a:ext uri="{FF2B5EF4-FFF2-40B4-BE49-F238E27FC236}">
                <a16:creationId xmlns:a16="http://schemas.microsoft.com/office/drawing/2014/main" id="{5CFAEB64-54AF-4941-AD5B-C7309111FF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33A9D-B825-0846-AE29-FAD6D472CCF6}"/>
              </a:ext>
            </a:extLst>
          </p:cNvPr>
          <p:cNvSpPr>
            <a:spLocks noGrp="1"/>
          </p:cNvSpPr>
          <p:nvPr>
            <p:ph type="sldNum" sz="quarter" idx="12"/>
          </p:nvPr>
        </p:nvSpPr>
        <p:spPr/>
        <p:txBody>
          <a:bodyPr/>
          <a:lstStyle/>
          <a:p>
            <a:fld id="{F75AFDCB-DA99-E743-B78F-784FFB447560}" type="slidenum">
              <a:rPr lang="en-US" smtClean="0"/>
              <a:t>‹#›</a:t>
            </a:fld>
            <a:endParaRPr lang="en-US"/>
          </a:p>
        </p:txBody>
      </p:sp>
    </p:spTree>
    <p:extLst>
      <p:ext uri="{BB962C8B-B14F-4D97-AF65-F5344CB8AC3E}">
        <p14:creationId xmlns:p14="http://schemas.microsoft.com/office/powerpoint/2010/main" val="947825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3B78-DA40-5246-9B3B-15598E8190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FCE32B-4BDA-1B48-B62D-1D8E3C6004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E3A655-E30C-484C-8729-CB225CDE6A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30C6CA-F81F-4949-BB86-5FE9A81351C3}"/>
              </a:ext>
            </a:extLst>
          </p:cNvPr>
          <p:cNvSpPr>
            <a:spLocks noGrp="1"/>
          </p:cNvSpPr>
          <p:nvPr>
            <p:ph type="dt" sz="half" idx="10"/>
          </p:nvPr>
        </p:nvSpPr>
        <p:spPr/>
        <p:txBody>
          <a:bodyPr/>
          <a:lstStyle/>
          <a:p>
            <a:fld id="{611DEE18-9E44-7E41-B167-05B6D6DF83B2}" type="datetimeFigureOut">
              <a:rPr lang="en-US" smtClean="0"/>
              <a:t>3/28/20</a:t>
            </a:fld>
            <a:endParaRPr lang="en-US"/>
          </a:p>
        </p:txBody>
      </p:sp>
      <p:sp>
        <p:nvSpPr>
          <p:cNvPr id="6" name="Footer Placeholder 5">
            <a:extLst>
              <a:ext uri="{FF2B5EF4-FFF2-40B4-BE49-F238E27FC236}">
                <a16:creationId xmlns:a16="http://schemas.microsoft.com/office/drawing/2014/main" id="{33852AC0-4B21-FD41-8F5F-AA2264EE57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AD7EB8-64A0-7C40-BF88-18E7BF3553D9}"/>
              </a:ext>
            </a:extLst>
          </p:cNvPr>
          <p:cNvSpPr>
            <a:spLocks noGrp="1"/>
          </p:cNvSpPr>
          <p:nvPr>
            <p:ph type="sldNum" sz="quarter" idx="12"/>
          </p:nvPr>
        </p:nvSpPr>
        <p:spPr/>
        <p:txBody>
          <a:bodyPr/>
          <a:lstStyle/>
          <a:p>
            <a:fld id="{F75AFDCB-DA99-E743-B78F-784FFB447560}" type="slidenum">
              <a:rPr lang="en-US" smtClean="0"/>
              <a:t>‹#›</a:t>
            </a:fld>
            <a:endParaRPr lang="en-US"/>
          </a:p>
        </p:txBody>
      </p:sp>
    </p:spTree>
    <p:extLst>
      <p:ext uri="{BB962C8B-B14F-4D97-AF65-F5344CB8AC3E}">
        <p14:creationId xmlns:p14="http://schemas.microsoft.com/office/powerpoint/2010/main" val="549638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61083-247C-FD42-8D91-419CA75F41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35D6A6-D9D8-7042-9E70-4762679FB8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3D18E2-C514-0143-B404-6367AC1CA8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A4E4FD-C587-3947-A4F1-B67EBA3929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9A999B-1B33-4242-8B46-D70CF6C477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02214B-177B-234E-B02F-1557D1984F2C}"/>
              </a:ext>
            </a:extLst>
          </p:cNvPr>
          <p:cNvSpPr>
            <a:spLocks noGrp="1"/>
          </p:cNvSpPr>
          <p:nvPr>
            <p:ph type="dt" sz="half" idx="10"/>
          </p:nvPr>
        </p:nvSpPr>
        <p:spPr/>
        <p:txBody>
          <a:bodyPr/>
          <a:lstStyle/>
          <a:p>
            <a:fld id="{611DEE18-9E44-7E41-B167-05B6D6DF83B2}" type="datetimeFigureOut">
              <a:rPr lang="en-US" smtClean="0"/>
              <a:t>3/28/20</a:t>
            </a:fld>
            <a:endParaRPr lang="en-US"/>
          </a:p>
        </p:txBody>
      </p:sp>
      <p:sp>
        <p:nvSpPr>
          <p:cNvPr id="8" name="Footer Placeholder 7">
            <a:extLst>
              <a:ext uri="{FF2B5EF4-FFF2-40B4-BE49-F238E27FC236}">
                <a16:creationId xmlns:a16="http://schemas.microsoft.com/office/drawing/2014/main" id="{0FC9A48E-8A88-BE43-997D-8B1A96166D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CEC5B2-DFA6-AB47-9674-CBB57BFE1519}"/>
              </a:ext>
            </a:extLst>
          </p:cNvPr>
          <p:cNvSpPr>
            <a:spLocks noGrp="1"/>
          </p:cNvSpPr>
          <p:nvPr>
            <p:ph type="sldNum" sz="quarter" idx="12"/>
          </p:nvPr>
        </p:nvSpPr>
        <p:spPr/>
        <p:txBody>
          <a:bodyPr/>
          <a:lstStyle/>
          <a:p>
            <a:fld id="{F75AFDCB-DA99-E743-B78F-784FFB447560}" type="slidenum">
              <a:rPr lang="en-US" smtClean="0"/>
              <a:t>‹#›</a:t>
            </a:fld>
            <a:endParaRPr lang="en-US"/>
          </a:p>
        </p:txBody>
      </p:sp>
    </p:spTree>
    <p:extLst>
      <p:ext uri="{BB962C8B-B14F-4D97-AF65-F5344CB8AC3E}">
        <p14:creationId xmlns:p14="http://schemas.microsoft.com/office/powerpoint/2010/main" val="1705769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8E05E-4537-9C46-B480-DC6886558F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5C569F-D32A-6548-A702-7CB04D410E06}"/>
              </a:ext>
            </a:extLst>
          </p:cNvPr>
          <p:cNvSpPr>
            <a:spLocks noGrp="1"/>
          </p:cNvSpPr>
          <p:nvPr>
            <p:ph type="dt" sz="half" idx="10"/>
          </p:nvPr>
        </p:nvSpPr>
        <p:spPr/>
        <p:txBody>
          <a:bodyPr/>
          <a:lstStyle/>
          <a:p>
            <a:fld id="{611DEE18-9E44-7E41-B167-05B6D6DF83B2}" type="datetimeFigureOut">
              <a:rPr lang="en-US" smtClean="0"/>
              <a:t>3/28/20</a:t>
            </a:fld>
            <a:endParaRPr lang="en-US"/>
          </a:p>
        </p:txBody>
      </p:sp>
      <p:sp>
        <p:nvSpPr>
          <p:cNvPr id="4" name="Footer Placeholder 3">
            <a:extLst>
              <a:ext uri="{FF2B5EF4-FFF2-40B4-BE49-F238E27FC236}">
                <a16:creationId xmlns:a16="http://schemas.microsoft.com/office/drawing/2014/main" id="{810C79E1-97B8-274F-A583-A90DB54D14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F8727B-B57C-6146-A9D3-AA67A5F4FB31}"/>
              </a:ext>
            </a:extLst>
          </p:cNvPr>
          <p:cNvSpPr>
            <a:spLocks noGrp="1"/>
          </p:cNvSpPr>
          <p:nvPr>
            <p:ph type="sldNum" sz="quarter" idx="12"/>
          </p:nvPr>
        </p:nvSpPr>
        <p:spPr/>
        <p:txBody>
          <a:bodyPr/>
          <a:lstStyle/>
          <a:p>
            <a:fld id="{F75AFDCB-DA99-E743-B78F-784FFB447560}" type="slidenum">
              <a:rPr lang="en-US" smtClean="0"/>
              <a:t>‹#›</a:t>
            </a:fld>
            <a:endParaRPr lang="en-US"/>
          </a:p>
        </p:txBody>
      </p:sp>
    </p:spTree>
    <p:extLst>
      <p:ext uri="{BB962C8B-B14F-4D97-AF65-F5344CB8AC3E}">
        <p14:creationId xmlns:p14="http://schemas.microsoft.com/office/powerpoint/2010/main" val="2721713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2A7B50-34C1-EB4E-8DEF-771119A7D81C}"/>
              </a:ext>
            </a:extLst>
          </p:cNvPr>
          <p:cNvSpPr>
            <a:spLocks noGrp="1"/>
          </p:cNvSpPr>
          <p:nvPr>
            <p:ph type="dt" sz="half" idx="10"/>
          </p:nvPr>
        </p:nvSpPr>
        <p:spPr/>
        <p:txBody>
          <a:bodyPr/>
          <a:lstStyle/>
          <a:p>
            <a:fld id="{611DEE18-9E44-7E41-B167-05B6D6DF83B2}" type="datetimeFigureOut">
              <a:rPr lang="en-US" smtClean="0"/>
              <a:t>3/28/20</a:t>
            </a:fld>
            <a:endParaRPr lang="en-US"/>
          </a:p>
        </p:txBody>
      </p:sp>
      <p:sp>
        <p:nvSpPr>
          <p:cNvPr id="3" name="Footer Placeholder 2">
            <a:extLst>
              <a:ext uri="{FF2B5EF4-FFF2-40B4-BE49-F238E27FC236}">
                <a16:creationId xmlns:a16="http://schemas.microsoft.com/office/drawing/2014/main" id="{391536EB-2559-6C47-92AE-3BFD5EA31A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61F662-8FBE-7841-A8C9-C7366988F710}"/>
              </a:ext>
            </a:extLst>
          </p:cNvPr>
          <p:cNvSpPr>
            <a:spLocks noGrp="1"/>
          </p:cNvSpPr>
          <p:nvPr>
            <p:ph type="sldNum" sz="quarter" idx="12"/>
          </p:nvPr>
        </p:nvSpPr>
        <p:spPr/>
        <p:txBody>
          <a:bodyPr/>
          <a:lstStyle/>
          <a:p>
            <a:fld id="{F75AFDCB-DA99-E743-B78F-784FFB447560}" type="slidenum">
              <a:rPr lang="en-US" smtClean="0"/>
              <a:t>‹#›</a:t>
            </a:fld>
            <a:endParaRPr lang="en-US"/>
          </a:p>
        </p:txBody>
      </p:sp>
    </p:spTree>
    <p:extLst>
      <p:ext uri="{BB962C8B-B14F-4D97-AF65-F5344CB8AC3E}">
        <p14:creationId xmlns:p14="http://schemas.microsoft.com/office/powerpoint/2010/main" val="856043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AA8BE-AB32-8848-8DAE-3B3A8B84B8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3C1495-78AA-A74F-AFEB-6D6850F6B8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F1FEA4-7F0D-B34A-A9BA-6D24942A2E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DE0D17-AFE5-F84C-9F7B-1C1E2CAEF6C3}"/>
              </a:ext>
            </a:extLst>
          </p:cNvPr>
          <p:cNvSpPr>
            <a:spLocks noGrp="1"/>
          </p:cNvSpPr>
          <p:nvPr>
            <p:ph type="dt" sz="half" idx="10"/>
          </p:nvPr>
        </p:nvSpPr>
        <p:spPr/>
        <p:txBody>
          <a:bodyPr/>
          <a:lstStyle/>
          <a:p>
            <a:fld id="{611DEE18-9E44-7E41-B167-05B6D6DF83B2}" type="datetimeFigureOut">
              <a:rPr lang="en-US" smtClean="0"/>
              <a:t>3/28/20</a:t>
            </a:fld>
            <a:endParaRPr lang="en-US"/>
          </a:p>
        </p:txBody>
      </p:sp>
      <p:sp>
        <p:nvSpPr>
          <p:cNvPr id="6" name="Footer Placeholder 5">
            <a:extLst>
              <a:ext uri="{FF2B5EF4-FFF2-40B4-BE49-F238E27FC236}">
                <a16:creationId xmlns:a16="http://schemas.microsoft.com/office/drawing/2014/main" id="{212C6C8E-BB76-A149-8FC5-812522985E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B721DA-71CA-0B4D-BB1B-35CC8B544C2B}"/>
              </a:ext>
            </a:extLst>
          </p:cNvPr>
          <p:cNvSpPr>
            <a:spLocks noGrp="1"/>
          </p:cNvSpPr>
          <p:nvPr>
            <p:ph type="sldNum" sz="quarter" idx="12"/>
          </p:nvPr>
        </p:nvSpPr>
        <p:spPr/>
        <p:txBody>
          <a:bodyPr/>
          <a:lstStyle/>
          <a:p>
            <a:fld id="{F75AFDCB-DA99-E743-B78F-784FFB447560}" type="slidenum">
              <a:rPr lang="en-US" smtClean="0"/>
              <a:t>‹#›</a:t>
            </a:fld>
            <a:endParaRPr lang="en-US"/>
          </a:p>
        </p:txBody>
      </p:sp>
    </p:spTree>
    <p:extLst>
      <p:ext uri="{BB962C8B-B14F-4D97-AF65-F5344CB8AC3E}">
        <p14:creationId xmlns:p14="http://schemas.microsoft.com/office/powerpoint/2010/main" val="904588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B6CCE-963A-4A40-96E8-51C3F45E31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384355-C5B0-2F4E-B747-C8320E1709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9CE0D4-EC0F-4B4D-BE5F-A194048BA2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0A7283-0516-424A-B86C-F79B861C4480}"/>
              </a:ext>
            </a:extLst>
          </p:cNvPr>
          <p:cNvSpPr>
            <a:spLocks noGrp="1"/>
          </p:cNvSpPr>
          <p:nvPr>
            <p:ph type="dt" sz="half" idx="10"/>
          </p:nvPr>
        </p:nvSpPr>
        <p:spPr/>
        <p:txBody>
          <a:bodyPr/>
          <a:lstStyle/>
          <a:p>
            <a:fld id="{611DEE18-9E44-7E41-B167-05B6D6DF83B2}" type="datetimeFigureOut">
              <a:rPr lang="en-US" smtClean="0"/>
              <a:t>3/28/20</a:t>
            </a:fld>
            <a:endParaRPr lang="en-US"/>
          </a:p>
        </p:txBody>
      </p:sp>
      <p:sp>
        <p:nvSpPr>
          <p:cNvPr id="6" name="Footer Placeholder 5">
            <a:extLst>
              <a:ext uri="{FF2B5EF4-FFF2-40B4-BE49-F238E27FC236}">
                <a16:creationId xmlns:a16="http://schemas.microsoft.com/office/drawing/2014/main" id="{5BF046ED-F1F0-654E-AA45-C3F6E2516B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2681E7-4D24-6842-B3BB-D78349EC7694}"/>
              </a:ext>
            </a:extLst>
          </p:cNvPr>
          <p:cNvSpPr>
            <a:spLocks noGrp="1"/>
          </p:cNvSpPr>
          <p:nvPr>
            <p:ph type="sldNum" sz="quarter" idx="12"/>
          </p:nvPr>
        </p:nvSpPr>
        <p:spPr/>
        <p:txBody>
          <a:bodyPr/>
          <a:lstStyle/>
          <a:p>
            <a:fld id="{F75AFDCB-DA99-E743-B78F-784FFB447560}" type="slidenum">
              <a:rPr lang="en-US" smtClean="0"/>
              <a:t>‹#›</a:t>
            </a:fld>
            <a:endParaRPr lang="en-US"/>
          </a:p>
        </p:txBody>
      </p:sp>
    </p:spTree>
    <p:extLst>
      <p:ext uri="{BB962C8B-B14F-4D97-AF65-F5344CB8AC3E}">
        <p14:creationId xmlns:p14="http://schemas.microsoft.com/office/powerpoint/2010/main" val="1182096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073188-C86E-ED4B-B349-F7B811564D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FE01B5-5858-BE47-B070-DA7BF9251A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B0B72-9FB7-684E-83B3-C90A9CDFE2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1DEE18-9E44-7E41-B167-05B6D6DF83B2}" type="datetimeFigureOut">
              <a:rPr lang="en-US" smtClean="0"/>
              <a:t>3/28/20</a:t>
            </a:fld>
            <a:endParaRPr lang="en-US"/>
          </a:p>
        </p:txBody>
      </p:sp>
      <p:sp>
        <p:nvSpPr>
          <p:cNvPr id="5" name="Footer Placeholder 4">
            <a:extLst>
              <a:ext uri="{FF2B5EF4-FFF2-40B4-BE49-F238E27FC236}">
                <a16:creationId xmlns:a16="http://schemas.microsoft.com/office/drawing/2014/main" id="{20A9A847-1D2B-FE43-A9A6-38530BDBAD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85BC9F-649D-B349-AFA1-9A1A92E238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5AFDCB-DA99-E743-B78F-784FFB447560}" type="slidenum">
              <a:rPr lang="en-US" smtClean="0"/>
              <a:t>‹#›</a:t>
            </a:fld>
            <a:endParaRPr lang="en-US"/>
          </a:p>
        </p:txBody>
      </p:sp>
    </p:spTree>
    <p:extLst>
      <p:ext uri="{BB962C8B-B14F-4D97-AF65-F5344CB8AC3E}">
        <p14:creationId xmlns:p14="http://schemas.microsoft.com/office/powerpoint/2010/main" val="2913279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datavizproject.com/" TargetMode="External"/><Relationship Id="rId2" Type="http://schemas.openxmlformats.org/officeDocument/2006/relationships/hyperlink" Target="https://datavizcatalogue.com/" TargetMode="External"/><Relationship Id="rId1" Type="http://schemas.openxmlformats.org/officeDocument/2006/relationships/slideLayout" Target="../slideLayouts/slideLayout2.xml"/><Relationship Id="rId6" Type="http://schemas.openxmlformats.org/officeDocument/2006/relationships/hyperlink" Target="https://xeno.graphics/" TargetMode="External"/><Relationship Id="rId5" Type="http://schemas.openxmlformats.org/officeDocument/2006/relationships/hyperlink" Target="http://chartmaker.visualisingdata.com/" TargetMode="External"/><Relationship Id="rId4" Type="http://schemas.openxmlformats.org/officeDocument/2006/relationships/hyperlink" Target="https://github.com/ft-interactive/chart-doctor/blob/master/visual-vocabulary/poster.png?raw=tru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oolors.co/fcfafa-c8d3d5-a4b8c4-6e8387-0cca4a" TargetMode="External"/><Relationship Id="rId2" Type="http://schemas.openxmlformats.org/officeDocument/2006/relationships/hyperlink" Target="https://color.adobe.com/explor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nytimes.com/interactive/2014/06/05/upshot/how-the-recession-reshaped-the-economy-in-255-charts.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nytimes.com/interactive/2014/06/05/upshot/how-the-recession-reshaped-the-economy-in-255-charts.html"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ebcache.googleusercontent.com/search?q=cache:hl7F7jJRd6YJ:thewhyaxis.info/gap-remake/+&amp;cd=1&amp;hl=en&amp;ct=clnk&amp;gl=u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economix.blogs.nytimes.com/2013/04/02/comparing-the-worlds-glass-ceilings/?smid=tw-share" TargetMode="External"/><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github.com/altair-viz"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rstudio.com/wp-content/uploads/2015/03/ggplot2-cheatsheet.pdf"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owardsdatascience.com/fables-of-data-science-anscombes-quartet-2c2e1a07fbe6"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towardsdatascience.com/fables-of-data-science-anscombes-quartet-2c2e1a07fbe6"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E7700-5AEF-084D-AB8D-FBCD42102D95}"/>
              </a:ext>
            </a:extLst>
          </p:cNvPr>
          <p:cNvSpPr>
            <a:spLocks noGrp="1"/>
          </p:cNvSpPr>
          <p:nvPr>
            <p:ph type="ctrTitle"/>
          </p:nvPr>
        </p:nvSpPr>
        <p:spPr/>
        <p:txBody>
          <a:bodyPr/>
          <a:lstStyle/>
          <a:p>
            <a:r>
              <a:rPr lang="en-US" dirty="0"/>
              <a:t>Data Visualization</a:t>
            </a:r>
          </a:p>
        </p:txBody>
      </p:sp>
      <p:sp>
        <p:nvSpPr>
          <p:cNvPr id="3" name="Subtitle 2">
            <a:extLst>
              <a:ext uri="{FF2B5EF4-FFF2-40B4-BE49-F238E27FC236}">
                <a16:creationId xmlns:a16="http://schemas.microsoft.com/office/drawing/2014/main" id="{92315D74-03B2-F94B-9F8D-A2975CB68BBC}"/>
              </a:ext>
            </a:extLst>
          </p:cNvPr>
          <p:cNvSpPr>
            <a:spLocks noGrp="1"/>
          </p:cNvSpPr>
          <p:nvPr>
            <p:ph type="subTitle" idx="1"/>
          </p:nvPr>
        </p:nvSpPr>
        <p:spPr/>
        <p:txBody>
          <a:bodyPr/>
          <a:lstStyle/>
          <a:p>
            <a:r>
              <a:rPr lang="en-US" dirty="0"/>
              <a:t>ISTP Summer JC</a:t>
            </a:r>
          </a:p>
          <a:p>
            <a:r>
              <a:rPr lang="en-US" dirty="0"/>
              <a:t>Anthony Hung</a:t>
            </a:r>
          </a:p>
        </p:txBody>
      </p:sp>
    </p:spTree>
    <p:extLst>
      <p:ext uri="{BB962C8B-B14F-4D97-AF65-F5344CB8AC3E}">
        <p14:creationId xmlns:p14="http://schemas.microsoft.com/office/powerpoint/2010/main" val="1126216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69464-9C0E-6C46-AA28-9E34763CDB27}"/>
              </a:ext>
            </a:extLst>
          </p:cNvPr>
          <p:cNvSpPr>
            <a:spLocks noGrp="1"/>
          </p:cNvSpPr>
          <p:nvPr>
            <p:ph type="title"/>
          </p:nvPr>
        </p:nvSpPr>
        <p:spPr/>
        <p:txBody>
          <a:bodyPr/>
          <a:lstStyle/>
          <a:p>
            <a:r>
              <a:rPr lang="en-US" dirty="0"/>
              <a:t>Of course… exploratory data analysis involves more than just plots</a:t>
            </a:r>
          </a:p>
        </p:txBody>
      </p:sp>
      <p:sp>
        <p:nvSpPr>
          <p:cNvPr id="3" name="Content Placeholder 2">
            <a:extLst>
              <a:ext uri="{FF2B5EF4-FFF2-40B4-BE49-F238E27FC236}">
                <a16:creationId xmlns:a16="http://schemas.microsoft.com/office/drawing/2014/main" id="{6A5A6D8D-2BBE-F84D-B7E6-9020A123047E}"/>
              </a:ext>
            </a:extLst>
          </p:cNvPr>
          <p:cNvSpPr>
            <a:spLocks noGrp="1"/>
          </p:cNvSpPr>
          <p:nvPr>
            <p:ph idx="1"/>
          </p:nvPr>
        </p:nvSpPr>
        <p:spPr/>
        <p:txBody>
          <a:bodyPr/>
          <a:lstStyle/>
          <a:p>
            <a:r>
              <a:rPr lang="en-US" dirty="0"/>
              <a:t>Statistical exploratory data analysis is still important</a:t>
            </a:r>
          </a:p>
          <a:p>
            <a:pPr lvl="1"/>
            <a:r>
              <a:rPr lang="en-US" dirty="0"/>
              <a:t>Summary statistics (”statistic” means a function of the data, ”summary” means that function outputs a number that represents the data)</a:t>
            </a:r>
          </a:p>
          <a:p>
            <a:pPr lvl="2"/>
            <a:r>
              <a:rPr lang="en-US" dirty="0"/>
              <a:t>Measures of central tendency</a:t>
            </a:r>
          </a:p>
          <a:p>
            <a:pPr lvl="2"/>
            <a:r>
              <a:rPr lang="en-US" dirty="0"/>
              <a:t>Measures of spread</a:t>
            </a:r>
          </a:p>
          <a:p>
            <a:pPr lvl="2"/>
            <a:r>
              <a:rPr lang="en-US" dirty="0"/>
              <a:t>Correlation/Covariance</a:t>
            </a:r>
          </a:p>
        </p:txBody>
      </p:sp>
    </p:spTree>
    <p:extLst>
      <p:ext uri="{BB962C8B-B14F-4D97-AF65-F5344CB8AC3E}">
        <p14:creationId xmlns:p14="http://schemas.microsoft.com/office/powerpoint/2010/main" val="3156123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6FEA8E1-5C0C-524E-822B-1A1594951606}"/>
              </a:ext>
            </a:extLst>
          </p:cNvPr>
          <p:cNvSpPr>
            <a:spLocks noGrp="1"/>
          </p:cNvSpPr>
          <p:nvPr>
            <p:ph idx="1"/>
          </p:nvPr>
        </p:nvSpPr>
        <p:spPr>
          <a:xfrm>
            <a:off x="406400" y="1235646"/>
            <a:ext cx="11480800" cy="5215954"/>
          </a:xfrm>
        </p:spPr>
        <p:txBody>
          <a:bodyPr/>
          <a:lstStyle/>
          <a:p>
            <a:r>
              <a:rPr lang="en-US" dirty="0"/>
              <a:t>Summarize information and present in a meaningful, non-confusing, non-manipulative way</a:t>
            </a:r>
          </a:p>
          <a:p>
            <a:r>
              <a:rPr lang="en-US" dirty="0"/>
              <a:t>Consider what the </a:t>
            </a:r>
            <a:r>
              <a:rPr lang="en-US" b="1" i="1" dirty="0"/>
              <a:t>message</a:t>
            </a:r>
            <a:r>
              <a:rPr lang="en-US" dirty="0"/>
              <a:t> of each visual is, and use tools to best present that message</a:t>
            </a:r>
          </a:p>
          <a:p>
            <a:pPr lvl="1"/>
            <a:r>
              <a:rPr lang="en-US" dirty="0"/>
              <a:t>Best type of chart</a:t>
            </a:r>
          </a:p>
          <a:p>
            <a:pPr lvl="1"/>
            <a:r>
              <a:rPr lang="en-US" dirty="0"/>
              <a:t>Best way to discriminate datapoints</a:t>
            </a:r>
          </a:p>
        </p:txBody>
      </p:sp>
      <p:sp>
        <p:nvSpPr>
          <p:cNvPr id="10" name="Title 1">
            <a:extLst>
              <a:ext uri="{FF2B5EF4-FFF2-40B4-BE49-F238E27FC236}">
                <a16:creationId xmlns:a16="http://schemas.microsoft.com/office/drawing/2014/main" id="{A4D1DB13-CEA0-E743-ADBB-A2B12E4D5C8D}"/>
              </a:ext>
            </a:extLst>
          </p:cNvPr>
          <p:cNvSpPr txBox="1">
            <a:spLocks/>
          </p:cNvSpPr>
          <p:nvPr/>
        </p:nvSpPr>
        <p:spPr>
          <a:xfrm>
            <a:off x="116242" y="-899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Data explanation</a:t>
            </a:r>
          </a:p>
        </p:txBody>
      </p:sp>
    </p:spTree>
    <p:extLst>
      <p:ext uri="{BB962C8B-B14F-4D97-AF65-F5344CB8AC3E}">
        <p14:creationId xmlns:p14="http://schemas.microsoft.com/office/powerpoint/2010/main" val="4216741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DE76D7-8BFA-914A-8C47-2E867B7168E3}"/>
              </a:ext>
            </a:extLst>
          </p:cNvPr>
          <p:cNvSpPr>
            <a:spLocks noGrp="1"/>
          </p:cNvSpPr>
          <p:nvPr>
            <p:ph idx="1"/>
          </p:nvPr>
        </p:nvSpPr>
        <p:spPr/>
        <p:txBody>
          <a:bodyPr/>
          <a:lstStyle/>
          <a:p>
            <a:r>
              <a:rPr lang="en-US" dirty="0">
                <a:hlinkClick r:id="rId2"/>
              </a:rPr>
              <a:t>https://datavizcatalogue.com/</a:t>
            </a:r>
            <a:r>
              <a:rPr lang="en-US" dirty="0"/>
              <a:t>  </a:t>
            </a:r>
            <a:endParaRPr lang="en-US" dirty="0">
              <a:effectLst/>
            </a:endParaRPr>
          </a:p>
          <a:p>
            <a:r>
              <a:rPr lang="en-US" dirty="0">
                <a:hlinkClick r:id="rId3"/>
              </a:rPr>
              <a:t>http://datavizproject.com/</a:t>
            </a:r>
            <a:r>
              <a:rPr lang="en-US" dirty="0"/>
              <a:t>  </a:t>
            </a:r>
            <a:endParaRPr lang="en-US" dirty="0">
              <a:effectLst/>
            </a:endParaRPr>
          </a:p>
          <a:p>
            <a:r>
              <a:rPr lang="en-US" dirty="0">
                <a:hlinkClick r:id="rId4"/>
              </a:rPr>
              <a:t>https://github.com/ft-interactive/chart-doctor/blob/master/visual-vocabulary/poster.png?raw=true</a:t>
            </a:r>
            <a:endParaRPr lang="en-US" dirty="0"/>
          </a:p>
          <a:p>
            <a:r>
              <a:rPr lang="en-US" dirty="0">
                <a:hlinkClick r:id="rId5"/>
              </a:rPr>
              <a:t>http://chartmaker.visualisingdata.com/</a:t>
            </a:r>
            <a:r>
              <a:rPr lang="en-US" dirty="0"/>
              <a:t> </a:t>
            </a:r>
            <a:endParaRPr lang="en-US" dirty="0">
              <a:effectLst/>
            </a:endParaRPr>
          </a:p>
          <a:p>
            <a:r>
              <a:rPr lang="en-US" dirty="0">
                <a:hlinkClick r:id="rId6"/>
              </a:rPr>
              <a:t>https://xeno.graphics/</a:t>
            </a:r>
            <a:r>
              <a:rPr lang="en-US" dirty="0"/>
              <a:t>  </a:t>
            </a:r>
          </a:p>
          <a:p>
            <a:endParaRPr lang="en-US" dirty="0">
              <a:effectLst/>
            </a:endParaRPr>
          </a:p>
          <a:p>
            <a:endParaRPr lang="en-US" dirty="0"/>
          </a:p>
        </p:txBody>
      </p:sp>
      <p:sp>
        <p:nvSpPr>
          <p:cNvPr id="4" name="Title 1">
            <a:extLst>
              <a:ext uri="{FF2B5EF4-FFF2-40B4-BE49-F238E27FC236}">
                <a16:creationId xmlns:a16="http://schemas.microsoft.com/office/drawing/2014/main" id="{51771949-7CEA-6D4D-B731-AE855CEB3CD1}"/>
              </a:ext>
            </a:extLst>
          </p:cNvPr>
          <p:cNvSpPr txBox="1">
            <a:spLocks/>
          </p:cNvSpPr>
          <p:nvPr/>
        </p:nvSpPr>
        <p:spPr>
          <a:xfrm>
            <a:off x="116242" y="-899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Choosing the right type of chart</a:t>
            </a:r>
          </a:p>
        </p:txBody>
      </p:sp>
    </p:spTree>
    <p:extLst>
      <p:ext uri="{BB962C8B-B14F-4D97-AF65-F5344CB8AC3E}">
        <p14:creationId xmlns:p14="http://schemas.microsoft.com/office/powerpoint/2010/main" val="2843440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08E37C38-D154-AD44-BAD6-BBD4DD980058}"/>
              </a:ext>
            </a:extLst>
          </p:cNvPr>
          <p:cNvPicPr>
            <a:picLocks noChangeAspect="1"/>
          </p:cNvPicPr>
          <p:nvPr/>
        </p:nvPicPr>
        <p:blipFill rotWithShape="1">
          <a:blip r:embed="rId2"/>
          <a:srcRect t="22763"/>
          <a:stretch/>
        </p:blipFill>
        <p:spPr>
          <a:xfrm>
            <a:off x="5473700" y="1955074"/>
            <a:ext cx="6718300" cy="3217377"/>
          </a:xfrm>
          <a:prstGeom prst="rect">
            <a:avLst/>
          </a:prstGeom>
        </p:spPr>
      </p:pic>
      <p:pic>
        <p:nvPicPr>
          <p:cNvPr id="5" name="Picture 4">
            <a:extLst>
              <a:ext uri="{FF2B5EF4-FFF2-40B4-BE49-F238E27FC236}">
                <a16:creationId xmlns:a16="http://schemas.microsoft.com/office/drawing/2014/main" id="{FE454FD5-B2A0-4D48-B083-653E853AE73D}"/>
              </a:ext>
            </a:extLst>
          </p:cNvPr>
          <p:cNvPicPr>
            <a:picLocks noChangeAspect="1"/>
          </p:cNvPicPr>
          <p:nvPr/>
        </p:nvPicPr>
        <p:blipFill rotWithShape="1">
          <a:blip r:embed="rId3"/>
          <a:srcRect l="12108" t="16590" r="34746"/>
          <a:stretch/>
        </p:blipFill>
        <p:spPr>
          <a:xfrm>
            <a:off x="193886" y="1912741"/>
            <a:ext cx="5327227" cy="4850134"/>
          </a:xfrm>
          <a:prstGeom prst="rect">
            <a:avLst/>
          </a:prstGeom>
        </p:spPr>
      </p:pic>
      <p:sp>
        <p:nvSpPr>
          <p:cNvPr id="7" name="TextBox 6">
            <a:extLst>
              <a:ext uri="{FF2B5EF4-FFF2-40B4-BE49-F238E27FC236}">
                <a16:creationId xmlns:a16="http://schemas.microsoft.com/office/drawing/2014/main" id="{D7D6BC37-370E-4641-A12D-3553FBB78290}"/>
              </a:ext>
            </a:extLst>
          </p:cNvPr>
          <p:cNvSpPr txBox="1"/>
          <p:nvPr/>
        </p:nvSpPr>
        <p:spPr>
          <a:xfrm>
            <a:off x="1049870" y="1262123"/>
            <a:ext cx="4334933" cy="584775"/>
          </a:xfrm>
          <a:prstGeom prst="rect">
            <a:avLst/>
          </a:prstGeom>
          <a:noFill/>
        </p:spPr>
        <p:txBody>
          <a:bodyPr wrap="square" rtlCol="0">
            <a:spAutoFit/>
          </a:bodyPr>
          <a:lstStyle/>
          <a:p>
            <a:r>
              <a:rPr lang="en-US" sz="3200" dirty="0"/>
              <a:t>Categorical Variables</a:t>
            </a:r>
          </a:p>
        </p:txBody>
      </p:sp>
      <p:sp>
        <p:nvSpPr>
          <p:cNvPr id="8" name="TextBox 7">
            <a:extLst>
              <a:ext uri="{FF2B5EF4-FFF2-40B4-BE49-F238E27FC236}">
                <a16:creationId xmlns:a16="http://schemas.microsoft.com/office/drawing/2014/main" id="{95AC0AE4-5528-C34A-9C38-EBCBFD14A7EC}"/>
              </a:ext>
            </a:extLst>
          </p:cNvPr>
          <p:cNvSpPr txBox="1"/>
          <p:nvPr/>
        </p:nvSpPr>
        <p:spPr>
          <a:xfrm>
            <a:off x="6959604" y="1283289"/>
            <a:ext cx="4334933" cy="584775"/>
          </a:xfrm>
          <a:prstGeom prst="rect">
            <a:avLst/>
          </a:prstGeom>
          <a:noFill/>
        </p:spPr>
        <p:txBody>
          <a:bodyPr wrap="square" rtlCol="0">
            <a:spAutoFit/>
          </a:bodyPr>
          <a:lstStyle/>
          <a:p>
            <a:r>
              <a:rPr lang="en-US" sz="3200" dirty="0"/>
              <a:t>Continuous Variables</a:t>
            </a:r>
          </a:p>
        </p:txBody>
      </p:sp>
      <p:sp>
        <p:nvSpPr>
          <p:cNvPr id="9" name="Title 1">
            <a:extLst>
              <a:ext uri="{FF2B5EF4-FFF2-40B4-BE49-F238E27FC236}">
                <a16:creationId xmlns:a16="http://schemas.microsoft.com/office/drawing/2014/main" id="{079B6013-B24A-F947-A7BD-D26F1D8484A1}"/>
              </a:ext>
            </a:extLst>
          </p:cNvPr>
          <p:cNvSpPr txBox="1">
            <a:spLocks/>
          </p:cNvSpPr>
          <p:nvPr/>
        </p:nvSpPr>
        <p:spPr>
          <a:xfrm>
            <a:off x="116242" y="-899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Discriminating between datapoints</a:t>
            </a:r>
          </a:p>
        </p:txBody>
      </p:sp>
      <p:sp>
        <p:nvSpPr>
          <p:cNvPr id="2" name="TextBox 1">
            <a:extLst>
              <a:ext uri="{FF2B5EF4-FFF2-40B4-BE49-F238E27FC236}">
                <a16:creationId xmlns:a16="http://schemas.microsoft.com/office/drawing/2014/main" id="{ED91EE1B-6487-E743-BAA9-A0BE939EEFE2}"/>
              </a:ext>
            </a:extLst>
          </p:cNvPr>
          <p:cNvSpPr txBox="1"/>
          <p:nvPr/>
        </p:nvSpPr>
        <p:spPr>
          <a:xfrm>
            <a:off x="10498068" y="6488668"/>
            <a:ext cx="1592937" cy="369332"/>
          </a:xfrm>
          <a:prstGeom prst="rect">
            <a:avLst/>
          </a:prstGeom>
          <a:noFill/>
        </p:spPr>
        <p:txBody>
          <a:bodyPr wrap="none" rtlCol="0">
            <a:spAutoFit/>
          </a:bodyPr>
          <a:lstStyle/>
          <a:p>
            <a:r>
              <a:rPr lang="en-US" dirty="0" err="1"/>
              <a:t>Datacamp.com</a:t>
            </a:r>
            <a:endParaRPr lang="en-US" dirty="0"/>
          </a:p>
        </p:txBody>
      </p:sp>
    </p:spTree>
    <p:extLst>
      <p:ext uri="{BB962C8B-B14F-4D97-AF65-F5344CB8AC3E}">
        <p14:creationId xmlns:p14="http://schemas.microsoft.com/office/powerpoint/2010/main" val="2809285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CEE8F-FEE3-214A-AEF1-765C1D02B54E}"/>
              </a:ext>
            </a:extLst>
          </p:cNvPr>
          <p:cNvSpPr>
            <a:spLocks noGrp="1"/>
          </p:cNvSpPr>
          <p:nvPr>
            <p:ph type="title"/>
          </p:nvPr>
        </p:nvSpPr>
        <p:spPr>
          <a:xfrm>
            <a:off x="84665" y="18255"/>
            <a:ext cx="10515600" cy="1325563"/>
          </a:xfrm>
        </p:spPr>
        <p:txBody>
          <a:bodyPr/>
          <a:lstStyle/>
          <a:p>
            <a:r>
              <a:rPr lang="en-US" dirty="0"/>
              <a:t>Choosing color palettes</a:t>
            </a:r>
          </a:p>
        </p:txBody>
      </p:sp>
      <p:sp>
        <p:nvSpPr>
          <p:cNvPr id="3" name="Content Placeholder 2">
            <a:extLst>
              <a:ext uri="{FF2B5EF4-FFF2-40B4-BE49-F238E27FC236}">
                <a16:creationId xmlns:a16="http://schemas.microsoft.com/office/drawing/2014/main" id="{B114F2EF-2B30-6F44-A223-46538150603E}"/>
              </a:ext>
            </a:extLst>
          </p:cNvPr>
          <p:cNvSpPr>
            <a:spLocks noGrp="1"/>
          </p:cNvSpPr>
          <p:nvPr>
            <p:ph idx="1"/>
          </p:nvPr>
        </p:nvSpPr>
        <p:spPr/>
        <p:txBody>
          <a:bodyPr/>
          <a:lstStyle/>
          <a:p>
            <a:r>
              <a:rPr lang="en-US" dirty="0">
                <a:hlinkClick r:id="rId2"/>
              </a:rPr>
              <a:t>https://color.adobe.com/explore</a:t>
            </a:r>
            <a:endParaRPr lang="en-US" dirty="0"/>
          </a:p>
          <a:p>
            <a:r>
              <a:rPr lang="en-US" dirty="0">
                <a:hlinkClick r:id="rId3"/>
              </a:rPr>
              <a:t>https://coolors.co/fcfafa-c8d3d5-a4b8c4-6e8387-0cca4a</a:t>
            </a:r>
            <a:endParaRPr lang="en-US" dirty="0"/>
          </a:p>
        </p:txBody>
      </p:sp>
    </p:spTree>
    <p:extLst>
      <p:ext uri="{BB962C8B-B14F-4D97-AF65-F5344CB8AC3E}">
        <p14:creationId xmlns:p14="http://schemas.microsoft.com/office/powerpoint/2010/main" val="626777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5B6CB-C1C8-8840-B7E7-909A81F388DF}"/>
              </a:ext>
            </a:extLst>
          </p:cNvPr>
          <p:cNvSpPr>
            <a:spLocks noGrp="1"/>
          </p:cNvSpPr>
          <p:nvPr>
            <p:ph type="title"/>
          </p:nvPr>
        </p:nvSpPr>
        <p:spPr>
          <a:xfrm>
            <a:off x="160866" y="18255"/>
            <a:ext cx="10515600" cy="1325563"/>
          </a:xfrm>
        </p:spPr>
        <p:txBody>
          <a:bodyPr/>
          <a:lstStyle/>
          <a:p>
            <a:r>
              <a:rPr lang="en-US" dirty="0"/>
              <a:t>Missteps to avoid</a:t>
            </a:r>
          </a:p>
        </p:txBody>
      </p:sp>
      <p:sp>
        <p:nvSpPr>
          <p:cNvPr id="3" name="Content Placeholder 2">
            <a:extLst>
              <a:ext uri="{FF2B5EF4-FFF2-40B4-BE49-F238E27FC236}">
                <a16:creationId xmlns:a16="http://schemas.microsoft.com/office/drawing/2014/main" id="{94C3FB80-18EA-F44A-AA62-E865971656A9}"/>
              </a:ext>
            </a:extLst>
          </p:cNvPr>
          <p:cNvSpPr>
            <a:spLocks noGrp="1"/>
          </p:cNvSpPr>
          <p:nvPr>
            <p:ph idx="1"/>
          </p:nvPr>
        </p:nvSpPr>
        <p:spPr/>
        <p:txBody>
          <a:bodyPr/>
          <a:lstStyle/>
          <a:p>
            <a:r>
              <a:rPr lang="en-US" dirty="0"/>
              <a:t>Default ordering/Alphabetical ordering hides patterns in data</a:t>
            </a:r>
          </a:p>
          <a:p>
            <a:r>
              <a:rPr lang="en-US" dirty="0"/>
              <a:t>Not all the data tells a story (emphasize the important data)</a:t>
            </a:r>
            <a:endParaRPr lang="en-US" dirty="0">
              <a:effectLst/>
            </a:endParaRPr>
          </a:p>
        </p:txBody>
      </p:sp>
    </p:spTree>
    <p:extLst>
      <p:ext uri="{BB962C8B-B14F-4D97-AF65-F5344CB8AC3E}">
        <p14:creationId xmlns:p14="http://schemas.microsoft.com/office/powerpoint/2010/main" val="3776965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E1B2AA-5C7A-1847-A173-2F939D14D0E9}"/>
              </a:ext>
            </a:extLst>
          </p:cNvPr>
          <p:cNvPicPr>
            <a:picLocks noGrp="1" noChangeAspect="1"/>
          </p:cNvPicPr>
          <p:nvPr>
            <p:ph idx="1"/>
          </p:nvPr>
        </p:nvPicPr>
        <p:blipFill rotWithShape="1">
          <a:blip r:embed="rId2"/>
          <a:srcRect r="50000"/>
          <a:stretch/>
        </p:blipFill>
        <p:spPr>
          <a:xfrm>
            <a:off x="534683" y="1119213"/>
            <a:ext cx="5561317" cy="5764162"/>
          </a:xfrm>
        </p:spPr>
      </p:pic>
      <p:sp>
        <p:nvSpPr>
          <p:cNvPr id="2" name="Title 1">
            <a:extLst>
              <a:ext uri="{FF2B5EF4-FFF2-40B4-BE49-F238E27FC236}">
                <a16:creationId xmlns:a16="http://schemas.microsoft.com/office/drawing/2014/main" id="{465F251F-E6B1-474D-8BC4-B5A4CCD3D426}"/>
              </a:ext>
            </a:extLst>
          </p:cNvPr>
          <p:cNvSpPr>
            <a:spLocks noGrp="1"/>
          </p:cNvSpPr>
          <p:nvPr>
            <p:ph type="title"/>
          </p:nvPr>
        </p:nvSpPr>
        <p:spPr>
          <a:xfrm>
            <a:off x="176530" y="128058"/>
            <a:ext cx="10515600" cy="1325563"/>
          </a:xfrm>
        </p:spPr>
        <p:txBody>
          <a:bodyPr>
            <a:normAutofit/>
          </a:bodyPr>
          <a:lstStyle/>
          <a:p>
            <a:r>
              <a:rPr lang="en-US" dirty="0"/>
              <a:t>Default ordering/Alphabetical ordering hides patterns in data</a:t>
            </a:r>
          </a:p>
        </p:txBody>
      </p:sp>
    </p:spTree>
    <p:extLst>
      <p:ext uri="{BB962C8B-B14F-4D97-AF65-F5344CB8AC3E}">
        <p14:creationId xmlns:p14="http://schemas.microsoft.com/office/powerpoint/2010/main" val="930733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E1B2AA-5C7A-1847-A173-2F939D14D0E9}"/>
              </a:ext>
            </a:extLst>
          </p:cNvPr>
          <p:cNvPicPr>
            <a:picLocks noGrp="1" noChangeAspect="1"/>
          </p:cNvPicPr>
          <p:nvPr>
            <p:ph idx="1"/>
          </p:nvPr>
        </p:nvPicPr>
        <p:blipFill>
          <a:blip r:embed="rId2"/>
          <a:stretch>
            <a:fillRect/>
          </a:stretch>
        </p:blipFill>
        <p:spPr>
          <a:xfrm>
            <a:off x="534683" y="1119213"/>
            <a:ext cx="11122635" cy="5764162"/>
          </a:xfrm>
        </p:spPr>
      </p:pic>
      <p:sp>
        <p:nvSpPr>
          <p:cNvPr id="2" name="Title 1">
            <a:extLst>
              <a:ext uri="{FF2B5EF4-FFF2-40B4-BE49-F238E27FC236}">
                <a16:creationId xmlns:a16="http://schemas.microsoft.com/office/drawing/2014/main" id="{465F251F-E6B1-474D-8BC4-B5A4CCD3D426}"/>
              </a:ext>
            </a:extLst>
          </p:cNvPr>
          <p:cNvSpPr>
            <a:spLocks noGrp="1"/>
          </p:cNvSpPr>
          <p:nvPr>
            <p:ph type="title"/>
          </p:nvPr>
        </p:nvSpPr>
        <p:spPr>
          <a:xfrm>
            <a:off x="176530" y="128058"/>
            <a:ext cx="10515600" cy="1325563"/>
          </a:xfrm>
        </p:spPr>
        <p:txBody>
          <a:bodyPr>
            <a:normAutofit/>
          </a:bodyPr>
          <a:lstStyle/>
          <a:p>
            <a:r>
              <a:rPr lang="en-US" dirty="0"/>
              <a:t>Default ordering/Alphabetical ordering hides patterns in data</a:t>
            </a:r>
          </a:p>
        </p:txBody>
      </p:sp>
    </p:spTree>
    <p:extLst>
      <p:ext uri="{BB962C8B-B14F-4D97-AF65-F5344CB8AC3E}">
        <p14:creationId xmlns:p14="http://schemas.microsoft.com/office/powerpoint/2010/main" val="4226522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25A79-914A-414A-9EBE-7DC7290931CD}"/>
              </a:ext>
            </a:extLst>
          </p:cNvPr>
          <p:cNvSpPr>
            <a:spLocks noGrp="1"/>
          </p:cNvSpPr>
          <p:nvPr>
            <p:ph type="title"/>
          </p:nvPr>
        </p:nvSpPr>
        <p:spPr>
          <a:xfrm>
            <a:off x="160866" y="-193675"/>
            <a:ext cx="10515600" cy="1325563"/>
          </a:xfrm>
        </p:spPr>
        <p:txBody>
          <a:bodyPr>
            <a:normAutofit/>
          </a:bodyPr>
          <a:lstStyle/>
          <a:p>
            <a:r>
              <a:rPr lang="en-US" dirty="0"/>
              <a:t>Not all the data tells a story</a:t>
            </a:r>
          </a:p>
        </p:txBody>
      </p:sp>
      <p:sp>
        <p:nvSpPr>
          <p:cNvPr id="4" name="Rectangle 3">
            <a:extLst>
              <a:ext uri="{FF2B5EF4-FFF2-40B4-BE49-F238E27FC236}">
                <a16:creationId xmlns:a16="http://schemas.microsoft.com/office/drawing/2014/main" id="{85FE850E-985B-8943-9A94-61B0E98F1434}"/>
              </a:ext>
            </a:extLst>
          </p:cNvPr>
          <p:cNvSpPr/>
          <p:nvPr/>
        </p:nvSpPr>
        <p:spPr>
          <a:xfrm>
            <a:off x="8415866" y="6457890"/>
            <a:ext cx="3776134" cy="400110"/>
          </a:xfrm>
          <a:prstGeom prst="rect">
            <a:avLst/>
          </a:prstGeom>
        </p:spPr>
        <p:txBody>
          <a:bodyPr wrap="square">
            <a:spAutoFit/>
          </a:bodyPr>
          <a:lstStyle/>
          <a:p>
            <a:r>
              <a:rPr lang="en-US" sz="1000" dirty="0">
                <a:hlinkClick r:id="rId2"/>
              </a:rPr>
              <a:t>https://www.nytimes.com/interactive/2014/06/05/upshot/how-the-recession-reshaped-the-economy-in-255-charts.html</a:t>
            </a:r>
            <a:endParaRPr lang="en-US" sz="1000" dirty="0"/>
          </a:p>
        </p:txBody>
      </p:sp>
      <p:pic>
        <p:nvPicPr>
          <p:cNvPr id="1026" name="Picture 2" descr="page31image47494720">
            <a:extLst>
              <a:ext uri="{FF2B5EF4-FFF2-40B4-BE49-F238E27FC236}">
                <a16:creationId xmlns:a16="http://schemas.microsoft.com/office/drawing/2014/main" id="{34B868D0-19D2-EE47-8887-72AB9E073A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766" b="8395"/>
          <a:stretch/>
        </p:blipFill>
        <p:spPr bwMode="auto">
          <a:xfrm>
            <a:off x="880533" y="884768"/>
            <a:ext cx="10058400" cy="549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759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25A79-914A-414A-9EBE-7DC7290931CD}"/>
              </a:ext>
            </a:extLst>
          </p:cNvPr>
          <p:cNvSpPr>
            <a:spLocks noGrp="1"/>
          </p:cNvSpPr>
          <p:nvPr>
            <p:ph type="title"/>
          </p:nvPr>
        </p:nvSpPr>
        <p:spPr>
          <a:xfrm>
            <a:off x="160866" y="-193675"/>
            <a:ext cx="11500866" cy="1325563"/>
          </a:xfrm>
        </p:spPr>
        <p:txBody>
          <a:bodyPr>
            <a:normAutofit/>
          </a:bodyPr>
          <a:lstStyle/>
          <a:p>
            <a:r>
              <a:rPr lang="en-US" dirty="0"/>
              <a:t>Not all the data tells a story (depth over breadth)</a:t>
            </a:r>
          </a:p>
        </p:txBody>
      </p:sp>
      <p:pic>
        <p:nvPicPr>
          <p:cNvPr id="1025" name="Picture 1" descr="page33image64509632">
            <a:extLst>
              <a:ext uri="{FF2B5EF4-FFF2-40B4-BE49-F238E27FC236}">
                <a16:creationId xmlns:a16="http://schemas.microsoft.com/office/drawing/2014/main" id="{A82D1E98-54D2-134B-8C11-83E150101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589" y="945216"/>
            <a:ext cx="8836025" cy="58087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5FE850E-985B-8943-9A94-61B0E98F1434}"/>
              </a:ext>
            </a:extLst>
          </p:cNvPr>
          <p:cNvSpPr/>
          <p:nvPr/>
        </p:nvSpPr>
        <p:spPr>
          <a:xfrm>
            <a:off x="8415866" y="6457890"/>
            <a:ext cx="3776134" cy="400110"/>
          </a:xfrm>
          <a:prstGeom prst="rect">
            <a:avLst/>
          </a:prstGeom>
        </p:spPr>
        <p:txBody>
          <a:bodyPr wrap="square">
            <a:spAutoFit/>
          </a:bodyPr>
          <a:lstStyle/>
          <a:p>
            <a:r>
              <a:rPr lang="en-US" sz="1000" dirty="0">
                <a:hlinkClick r:id="rId3"/>
              </a:rPr>
              <a:t>https://www.nytimes.com/interactive/2014/06/05/upshot/how-the-recession-reshaped-the-economy-in-255-charts.html</a:t>
            </a:r>
            <a:endParaRPr lang="en-US" sz="1000" dirty="0"/>
          </a:p>
        </p:txBody>
      </p:sp>
    </p:spTree>
    <p:extLst>
      <p:ext uri="{BB962C8B-B14F-4D97-AF65-F5344CB8AC3E}">
        <p14:creationId xmlns:p14="http://schemas.microsoft.com/office/powerpoint/2010/main" val="2042243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E1373-D6CE-9843-968D-158E26698F95}"/>
              </a:ext>
            </a:extLst>
          </p:cNvPr>
          <p:cNvSpPr>
            <a:spLocks noGrp="1"/>
          </p:cNvSpPr>
          <p:nvPr>
            <p:ph idx="1"/>
          </p:nvPr>
        </p:nvSpPr>
        <p:spPr>
          <a:xfrm>
            <a:off x="304800" y="1235646"/>
            <a:ext cx="11770958" cy="4941317"/>
          </a:xfrm>
        </p:spPr>
        <p:txBody>
          <a:bodyPr>
            <a:normAutofit/>
          </a:bodyPr>
          <a:lstStyle/>
          <a:p>
            <a:r>
              <a:rPr lang="en-US" sz="4000" dirty="0"/>
              <a:t>Data visualization: Data exploration vs Data explanation</a:t>
            </a:r>
          </a:p>
          <a:p>
            <a:pPr lvl="1"/>
            <a:r>
              <a:rPr lang="en-US" sz="3600" dirty="0"/>
              <a:t>Tips/Tricks/Resources</a:t>
            </a:r>
          </a:p>
          <a:p>
            <a:r>
              <a:rPr lang="en-US" sz="4000" dirty="0"/>
              <a:t>Grammar of Graphics</a:t>
            </a:r>
          </a:p>
          <a:p>
            <a:r>
              <a:rPr lang="en-US" sz="4000" dirty="0"/>
              <a:t>Exercise in R: ggplot2</a:t>
            </a:r>
          </a:p>
        </p:txBody>
      </p:sp>
      <p:sp>
        <p:nvSpPr>
          <p:cNvPr id="6" name="Title 1">
            <a:extLst>
              <a:ext uri="{FF2B5EF4-FFF2-40B4-BE49-F238E27FC236}">
                <a16:creationId xmlns:a16="http://schemas.microsoft.com/office/drawing/2014/main" id="{0AEF5279-DECB-0846-9E1E-142BF42B7630}"/>
              </a:ext>
            </a:extLst>
          </p:cNvPr>
          <p:cNvSpPr txBox="1">
            <a:spLocks/>
          </p:cNvSpPr>
          <p:nvPr/>
        </p:nvSpPr>
        <p:spPr>
          <a:xfrm>
            <a:off x="116242" y="-899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Outline</a:t>
            </a:r>
          </a:p>
        </p:txBody>
      </p:sp>
    </p:spTree>
    <p:extLst>
      <p:ext uri="{BB962C8B-B14F-4D97-AF65-F5344CB8AC3E}">
        <p14:creationId xmlns:p14="http://schemas.microsoft.com/office/powerpoint/2010/main" val="1523283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2EC4D-DB13-C24A-82F1-04F05C911F49}"/>
              </a:ext>
            </a:extLst>
          </p:cNvPr>
          <p:cNvSpPr>
            <a:spLocks noGrp="1"/>
          </p:cNvSpPr>
          <p:nvPr>
            <p:ph type="title"/>
          </p:nvPr>
        </p:nvSpPr>
        <p:spPr>
          <a:xfrm>
            <a:off x="0" y="-311216"/>
            <a:ext cx="10515600" cy="1325563"/>
          </a:xfrm>
        </p:spPr>
        <p:txBody>
          <a:bodyPr/>
          <a:lstStyle/>
          <a:p>
            <a:r>
              <a:rPr lang="en-US" dirty="0"/>
              <a:t>Critique/Fix some issues</a:t>
            </a:r>
          </a:p>
        </p:txBody>
      </p:sp>
      <p:sp>
        <p:nvSpPr>
          <p:cNvPr id="4" name="Rectangle 3">
            <a:extLst>
              <a:ext uri="{FF2B5EF4-FFF2-40B4-BE49-F238E27FC236}">
                <a16:creationId xmlns:a16="http://schemas.microsoft.com/office/drawing/2014/main" id="{5A3C05D1-2DA0-BE44-BE28-EA1458953CCC}"/>
              </a:ext>
            </a:extLst>
          </p:cNvPr>
          <p:cNvSpPr/>
          <p:nvPr/>
        </p:nvSpPr>
        <p:spPr>
          <a:xfrm>
            <a:off x="152400" y="6222536"/>
            <a:ext cx="12039600" cy="646331"/>
          </a:xfrm>
          <a:prstGeom prst="rect">
            <a:avLst/>
          </a:prstGeom>
        </p:spPr>
        <p:txBody>
          <a:bodyPr wrap="square">
            <a:spAutoFit/>
          </a:bodyPr>
          <a:lstStyle/>
          <a:p>
            <a:r>
              <a:rPr lang="en-US" dirty="0">
                <a:hlinkClick r:id="rId3"/>
              </a:rPr>
              <a:t>http://webcache.googleusercontent.com/search?q=cache:hl7F7jJRd6YJ:thewhyaxis.info/gap-remake/+&amp;cd=1&amp;hl=en&amp;ct=clnk&amp;gl=us</a:t>
            </a:r>
            <a:endParaRPr lang="en-US" dirty="0"/>
          </a:p>
        </p:txBody>
      </p:sp>
      <p:pic>
        <p:nvPicPr>
          <p:cNvPr id="3073" name="Picture 1" descr="page1image64618496">
            <a:extLst>
              <a:ext uri="{FF2B5EF4-FFF2-40B4-BE49-F238E27FC236}">
                <a16:creationId xmlns:a16="http://schemas.microsoft.com/office/drawing/2014/main" id="{4B669F1A-F4F6-5143-8DB0-1C7072FB91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815" b="8849"/>
          <a:stretch/>
        </p:blipFill>
        <p:spPr bwMode="auto">
          <a:xfrm>
            <a:off x="1590146" y="676488"/>
            <a:ext cx="8414809" cy="56066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0CD185B1-86AA-BE44-94EA-22B8D7E53970}"/>
              </a:ext>
            </a:extLst>
          </p:cNvPr>
          <p:cNvGraphicFramePr>
            <a:graphicFrameLocks noGrp="1"/>
          </p:cNvGraphicFramePr>
          <p:nvPr>
            <p:extLst>
              <p:ext uri="{D42A27DB-BD31-4B8C-83A1-F6EECF244321}">
                <p14:modId xmlns:p14="http://schemas.microsoft.com/office/powerpoint/2010/main" val="576577254"/>
              </p:ext>
            </p:extLst>
          </p:nvPr>
        </p:nvGraphicFramePr>
        <p:xfrm>
          <a:off x="9627658" y="2809875"/>
          <a:ext cx="1775883" cy="619125"/>
        </p:xfrm>
        <a:graphic>
          <a:graphicData uri="http://schemas.openxmlformats.org/drawingml/2006/table">
            <a:tbl>
              <a:tblPr>
                <a:tableStyleId>{5C22544A-7EE6-4342-B048-85BDC9FD1C3A}</a:tableStyleId>
              </a:tblPr>
              <a:tblGrid>
                <a:gridCol w="1775883">
                  <a:extLst>
                    <a:ext uri="{9D8B030D-6E8A-4147-A177-3AD203B41FA5}">
                      <a16:colId xmlns:a16="http://schemas.microsoft.com/office/drawing/2014/main" val="2975155501"/>
                    </a:ext>
                  </a:extLst>
                </a:gridCol>
              </a:tblGrid>
              <a:tr h="190500">
                <a:tc>
                  <a:txBody>
                    <a:bodyPr/>
                    <a:lstStyle/>
                    <a:p>
                      <a:pPr algn="l" fontAlgn="b"/>
                      <a:r>
                        <a:rPr lang="en-US" sz="1000" u="sng" strike="noStrike" dirty="0">
                          <a:effectLst/>
                          <a:hlinkClick r:id="rId5"/>
                        </a:rPr>
                        <a:t>http://economix.blogs.nytimes.com/2013/04/02/comparing-the-worlds-glass-ceilings/?smid=tw-share</a:t>
                      </a:r>
                      <a:endParaRPr lang="en-US" sz="1000" b="0" i="0" u="sng" strike="noStrike" dirty="0">
                        <a:solidFill>
                          <a:srgbClr val="0000FF"/>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725749891"/>
                  </a:ext>
                </a:extLst>
              </a:tr>
            </a:tbl>
          </a:graphicData>
        </a:graphic>
      </p:graphicFrame>
    </p:spTree>
    <p:extLst>
      <p:ext uri="{BB962C8B-B14F-4D97-AF65-F5344CB8AC3E}">
        <p14:creationId xmlns:p14="http://schemas.microsoft.com/office/powerpoint/2010/main" val="509915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0000000-0008-0000-0300-000002000000}"/>
              </a:ext>
            </a:extLst>
          </p:cNvPr>
          <p:cNvGraphicFramePr>
            <a:graphicFrameLocks/>
          </p:cNvGraphicFramePr>
          <p:nvPr>
            <p:extLst>
              <p:ext uri="{D42A27DB-BD31-4B8C-83A1-F6EECF244321}">
                <p14:modId xmlns:p14="http://schemas.microsoft.com/office/powerpoint/2010/main" val="3664854321"/>
              </p:ext>
            </p:extLst>
          </p:nvPr>
        </p:nvGraphicFramePr>
        <p:xfrm>
          <a:off x="3351212" y="166687"/>
          <a:ext cx="5489575" cy="65246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64863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C6F7-783E-BE4B-B24D-986B8285D8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A2C881-7975-CE4B-805A-D3710C00ED18}"/>
              </a:ext>
            </a:extLst>
          </p:cNvPr>
          <p:cNvSpPr>
            <a:spLocks noGrp="1"/>
          </p:cNvSpPr>
          <p:nvPr>
            <p:ph idx="1"/>
          </p:nvPr>
        </p:nvSpPr>
        <p:spPr/>
        <p:txBody>
          <a:bodyPr/>
          <a:lstStyle/>
          <a:p>
            <a:endParaRPr lang="en-US"/>
          </a:p>
        </p:txBody>
      </p:sp>
      <p:graphicFrame>
        <p:nvGraphicFramePr>
          <p:cNvPr id="4" name="Chart 3">
            <a:extLst>
              <a:ext uri="{FF2B5EF4-FFF2-40B4-BE49-F238E27FC236}">
                <a16:creationId xmlns:a16="http://schemas.microsoft.com/office/drawing/2014/main" id="{00000000-0008-0000-0400-000002000000}"/>
              </a:ext>
            </a:extLst>
          </p:cNvPr>
          <p:cNvGraphicFramePr>
            <a:graphicFrameLocks/>
          </p:cNvGraphicFramePr>
          <p:nvPr>
            <p:extLst>
              <p:ext uri="{D42A27DB-BD31-4B8C-83A1-F6EECF244321}">
                <p14:modId xmlns:p14="http://schemas.microsoft.com/office/powerpoint/2010/main" val="2291554337"/>
              </p:ext>
            </p:extLst>
          </p:nvPr>
        </p:nvGraphicFramePr>
        <p:xfrm>
          <a:off x="3587750" y="-42862"/>
          <a:ext cx="5016500" cy="69437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6277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006DB-E977-094C-94C8-763853AFAD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931E1D-B233-7C48-AA72-C96C69DAE750}"/>
              </a:ext>
            </a:extLst>
          </p:cNvPr>
          <p:cNvSpPr>
            <a:spLocks noGrp="1"/>
          </p:cNvSpPr>
          <p:nvPr>
            <p:ph idx="1"/>
          </p:nvPr>
        </p:nvSpPr>
        <p:spPr/>
        <p:txBody>
          <a:bodyPr/>
          <a:lstStyle/>
          <a:p>
            <a:endParaRPr lang="en-US"/>
          </a:p>
        </p:txBody>
      </p:sp>
      <p:graphicFrame>
        <p:nvGraphicFramePr>
          <p:cNvPr id="4" name="Chart 3">
            <a:extLst>
              <a:ext uri="{FF2B5EF4-FFF2-40B4-BE49-F238E27FC236}">
                <a16:creationId xmlns:a16="http://schemas.microsoft.com/office/drawing/2014/main" id="{00000000-0008-0000-0500-000002000000}"/>
              </a:ext>
            </a:extLst>
          </p:cNvPr>
          <p:cNvGraphicFramePr>
            <a:graphicFrameLocks/>
          </p:cNvGraphicFramePr>
          <p:nvPr/>
        </p:nvGraphicFramePr>
        <p:xfrm>
          <a:off x="3587750" y="228600"/>
          <a:ext cx="5016500" cy="6400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37024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C078A-DC6B-5C48-93D6-B9473D7802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2775C8-091B-1D4D-86A7-4DDEDF05BB7E}"/>
              </a:ext>
            </a:extLst>
          </p:cNvPr>
          <p:cNvSpPr>
            <a:spLocks noGrp="1"/>
          </p:cNvSpPr>
          <p:nvPr>
            <p:ph idx="1"/>
          </p:nvPr>
        </p:nvSpPr>
        <p:spPr/>
        <p:txBody>
          <a:bodyPr/>
          <a:lstStyle/>
          <a:p>
            <a:endParaRPr lang="en-US"/>
          </a:p>
        </p:txBody>
      </p:sp>
      <p:graphicFrame>
        <p:nvGraphicFramePr>
          <p:cNvPr id="4" name="Chart 3">
            <a:extLst>
              <a:ext uri="{FF2B5EF4-FFF2-40B4-BE49-F238E27FC236}">
                <a16:creationId xmlns:a16="http://schemas.microsoft.com/office/drawing/2014/main" id="{00000000-0008-0000-0600-000002000000}"/>
              </a:ext>
            </a:extLst>
          </p:cNvPr>
          <p:cNvGraphicFramePr>
            <a:graphicFrameLocks/>
          </p:cNvGraphicFramePr>
          <p:nvPr>
            <p:extLst>
              <p:ext uri="{D42A27DB-BD31-4B8C-83A1-F6EECF244321}">
                <p14:modId xmlns:p14="http://schemas.microsoft.com/office/powerpoint/2010/main" val="1574135656"/>
              </p:ext>
            </p:extLst>
          </p:nvPr>
        </p:nvGraphicFramePr>
        <p:xfrm>
          <a:off x="3587750" y="228600"/>
          <a:ext cx="5016500" cy="6400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48647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C2E6-19F0-C74F-B9F8-36A5FA1B054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92FC49A-1175-C342-A5E4-8623997E2045}"/>
              </a:ext>
            </a:extLst>
          </p:cNvPr>
          <p:cNvPicPr>
            <a:picLocks noGrp="1" noChangeAspect="1"/>
          </p:cNvPicPr>
          <p:nvPr>
            <p:ph idx="1"/>
          </p:nvPr>
        </p:nvPicPr>
        <p:blipFill>
          <a:blip r:embed="rId2"/>
          <a:stretch>
            <a:fillRect/>
          </a:stretch>
        </p:blipFill>
        <p:spPr>
          <a:xfrm>
            <a:off x="1424085" y="0"/>
            <a:ext cx="9343830" cy="7007873"/>
          </a:xfrm>
        </p:spPr>
      </p:pic>
    </p:spTree>
    <p:extLst>
      <p:ext uri="{BB962C8B-B14F-4D97-AF65-F5344CB8AC3E}">
        <p14:creationId xmlns:p14="http://schemas.microsoft.com/office/powerpoint/2010/main" val="606991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59D7-C3B7-4C4D-9CBB-57AFA524390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D966F04-1448-3F43-AD3C-E1AEC802B672}"/>
              </a:ext>
            </a:extLst>
          </p:cNvPr>
          <p:cNvPicPr>
            <a:picLocks noGrp="1" noChangeAspect="1"/>
          </p:cNvPicPr>
          <p:nvPr>
            <p:ph idx="1"/>
          </p:nvPr>
        </p:nvPicPr>
        <p:blipFill>
          <a:blip r:embed="rId2"/>
          <a:stretch>
            <a:fillRect/>
          </a:stretch>
        </p:blipFill>
        <p:spPr>
          <a:xfrm>
            <a:off x="1424085" y="0"/>
            <a:ext cx="9343830" cy="7007873"/>
          </a:xfrm>
        </p:spPr>
      </p:pic>
    </p:spTree>
    <p:extLst>
      <p:ext uri="{BB962C8B-B14F-4D97-AF65-F5344CB8AC3E}">
        <p14:creationId xmlns:p14="http://schemas.microsoft.com/office/powerpoint/2010/main" val="2516488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1BE40-B3D1-1D49-9A2E-A00AD3FC890B}"/>
              </a:ext>
            </a:extLst>
          </p:cNvPr>
          <p:cNvSpPr>
            <a:spLocks noGrp="1"/>
          </p:cNvSpPr>
          <p:nvPr>
            <p:ph type="title"/>
          </p:nvPr>
        </p:nvSpPr>
        <p:spPr>
          <a:xfrm>
            <a:off x="127000" y="0"/>
            <a:ext cx="10515600" cy="1325563"/>
          </a:xfrm>
        </p:spPr>
        <p:txBody>
          <a:bodyPr/>
          <a:lstStyle/>
          <a:p>
            <a:r>
              <a:rPr lang="en-US" dirty="0"/>
              <a:t>Grammar of Graphics</a:t>
            </a:r>
          </a:p>
        </p:txBody>
      </p:sp>
      <p:sp>
        <p:nvSpPr>
          <p:cNvPr id="6" name="TextBox 5">
            <a:extLst>
              <a:ext uri="{FF2B5EF4-FFF2-40B4-BE49-F238E27FC236}">
                <a16:creationId xmlns:a16="http://schemas.microsoft.com/office/drawing/2014/main" id="{0C2B7754-F484-D742-953A-9540AA5EE63D}"/>
              </a:ext>
            </a:extLst>
          </p:cNvPr>
          <p:cNvSpPr txBox="1"/>
          <p:nvPr/>
        </p:nvSpPr>
        <p:spPr>
          <a:xfrm>
            <a:off x="524933" y="1391334"/>
            <a:ext cx="10397067" cy="2785378"/>
          </a:xfrm>
          <a:prstGeom prst="rect">
            <a:avLst/>
          </a:prstGeom>
          <a:noFill/>
        </p:spPr>
        <p:txBody>
          <a:bodyPr wrap="square" rtlCol="0">
            <a:spAutoFit/>
          </a:bodyPr>
          <a:lstStyle/>
          <a:p>
            <a:r>
              <a:rPr lang="en-US" sz="2500" dirty="0"/>
              <a:t>Grammar: framework that defines and establishes the structure of a language. If words are the </a:t>
            </a:r>
            <a:r>
              <a:rPr lang="en-US" sz="2500" dirty="0" err="1"/>
              <a:t>lego</a:t>
            </a:r>
            <a:r>
              <a:rPr lang="en-US" sz="2500" dirty="0"/>
              <a:t> blocks of language, grammar is the instruction booklet for how to put them together to make meaningful sentences.</a:t>
            </a:r>
          </a:p>
          <a:p>
            <a:endParaRPr lang="en-US" sz="2500" dirty="0"/>
          </a:p>
          <a:p>
            <a:r>
              <a:rPr lang="en-US" sz="2500" dirty="0"/>
              <a:t>A grammar of graphics is a framework that breaks down any graphic into its components (layers) to allow us to concisely describe it.</a:t>
            </a:r>
          </a:p>
          <a:p>
            <a:endParaRPr lang="en-US" sz="2500" dirty="0"/>
          </a:p>
        </p:txBody>
      </p:sp>
      <p:pic>
        <p:nvPicPr>
          <p:cNvPr id="7" name="Picture 6">
            <a:extLst>
              <a:ext uri="{FF2B5EF4-FFF2-40B4-BE49-F238E27FC236}">
                <a16:creationId xmlns:a16="http://schemas.microsoft.com/office/drawing/2014/main" id="{2E746BE0-5D5A-2C4A-B732-9ED2169BD7CF}"/>
              </a:ext>
            </a:extLst>
          </p:cNvPr>
          <p:cNvPicPr>
            <a:picLocks noChangeAspect="1"/>
          </p:cNvPicPr>
          <p:nvPr/>
        </p:nvPicPr>
        <p:blipFill>
          <a:blip r:embed="rId2"/>
          <a:stretch>
            <a:fillRect/>
          </a:stretch>
        </p:blipFill>
        <p:spPr>
          <a:xfrm>
            <a:off x="524933" y="3562970"/>
            <a:ext cx="5308598" cy="3457395"/>
          </a:xfrm>
          <a:prstGeom prst="rect">
            <a:avLst/>
          </a:prstGeom>
        </p:spPr>
      </p:pic>
      <p:pic>
        <p:nvPicPr>
          <p:cNvPr id="8" name="Picture 7">
            <a:extLst>
              <a:ext uri="{FF2B5EF4-FFF2-40B4-BE49-F238E27FC236}">
                <a16:creationId xmlns:a16="http://schemas.microsoft.com/office/drawing/2014/main" id="{3785C9F0-C5A8-3840-88CE-308D08FDC675}"/>
              </a:ext>
            </a:extLst>
          </p:cNvPr>
          <p:cNvPicPr>
            <a:picLocks noChangeAspect="1"/>
          </p:cNvPicPr>
          <p:nvPr/>
        </p:nvPicPr>
        <p:blipFill>
          <a:blip r:embed="rId3"/>
          <a:stretch>
            <a:fillRect/>
          </a:stretch>
        </p:blipFill>
        <p:spPr>
          <a:xfrm>
            <a:off x="7167302" y="3849697"/>
            <a:ext cx="4499765" cy="2883940"/>
          </a:xfrm>
          <a:prstGeom prst="rect">
            <a:avLst/>
          </a:prstGeom>
        </p:spPr>
      </p:pic>
    </p:spTree>
    <p:extLst>
      <p:ext uri="{BB962C8B-B14F-4D97-AF65-F5344CB8AC3E}">
        <p14:creationId xmlns:p14="http://schemas.microsoft.com/office/powerpoint/2010/main" val="555600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8838-84DC-1A46-A97E-18A06DD54E28}"/>
              </a:ext>
            </a:extLst>
          </p:cNvPr>
          <p:cNvSpPr>
            <a:spLocks noGrp="1"/>
          </p:cNvSpPr>
          <p:nvPr>
            <p:ph type="title"/>
          </p:nvPr>
        </p:nvSpPr>
        <p:spPr>
          <a:xfrm>
            <a:off x="127000" y="18255"/>
            <a:ext cx="10515600" cy="1325563"/>
          </a:xfrm>
        </p:spPr>
        <p:txBody>
          <a:bodyPr/>
          <a:lstStyle/>
          <a:p>
            <a:r>
              <a:rPr lang="en-US" dirty="0"/>
              <a:t>Layers of any visualization</a:t>
            </a:r>
          </a:p>
        </p:txBody>
      </p:sp>
      <p:sp>
        <p:nvSpPr>
          <p:cNvPr id="3" name="Content Placeholder 2">
            <a:extLst>
              <a:ext uri="{FF2B5EF4-FFF2-40B4-BE49-F238E27FC236}">
                <a16:creationId xmlns:a16="http://schemas.microsoft.com/office/drawing/2014/main" id="{940C6DFC-BDDD-F84B-A1E1-0881D54D7262}"/>
              </a:ext>
            </a:extLst>
          </p:cNvPr>
          <p:cNvSpPr>
            <a:spLocks noGrp="1"/>
          </p:cNvSpPr>
          <p:nvPr>
            <p:ph idx="1"/>
          </p:nvPr>
        </p:nvSpPr>
        <p:spPr>
          <a:xfrm>
            <a:off x="457200" y="1343818"/>
            <a:ext cx="10896600" cy="4833145"/>
          </a:xfrm>
        </p:spPr>
        <p:txBody>
          <a:bodyPr>
            <a:normAutofit fontScale="85000" lnSpcReduction="20000"/>
          </a:bodyPr>
          <a:lstStyle/>
          <a:p>
            <a:pPr>
              <a:buFont typeface="+mj-lt"/>
              <a:buAutoNum type="arabicPeriod"/>
            </a:pPr>
            <a:r>
              <a:rPr lang="en-US" b="1" i="0" dirty="0">
                <a:effectLst/>
                <a:latin typeface="medium-content-serif-font"/>
              </a:rPr>
              <a:t>Data</a:t>
            </a:r>
            <a:r>
              <a:rPr lang="en-US" b="0" i="0" dirty="0">
                <a:effectLst/>
                <a:latin typeface="medium-content-serif-font"/>
              </a:rPr>
              <a:t>: Always start with the data, identify the dimensions you want to visualize.</a:t>
            </a:r>
          </a:p>
          <a:p>
            <a:pPr>
              <a:buFont typeface="+mj-lt"/>
              <a:buAutoNum type="arabicPeriod"/>
            </a:pPr>
            <a:r>
              <a:rPr lang="en-US" b="1" i="0" dirty="0">
                <a:effectLst/>
                <a:latin typeface="medium-content-serif-font"/>
              </a:rPr>
              <a:t>Aesthetics</a:t>
            </a:r>
            <a:r>
              <a:rPr lang="en-US" b="0" i="0" dirty="0">
                <a:effectLst/>
                <a:latin typeface="medium-content-serif-font"/>
              </a:rPr>
              <a:t>: Confirm the axes based on the data dimensions, positions of various data points in the plot. Also check if any form of encoding is needed including size, shape, color and so on which are useful for plotting multiple data dimensions.</a:t>
            </a:r>
          </a:p>
          <a:p>
            <a:pPr>
              <a:buFont typeface="+mj-lt"/>
              <a:buAutoNum type="arabicPeriod"/>
            </a:pPr>
            <a:r>
              <a:rPr lang="en-US" b="1" i="0" dirty="0">
                <a:effectLst/>
                <a:latin typeface="medium-content-serif-font"/>
              </a:rPr>
              <a:t>Scale:</a:t>
            </a:r>
            <a:r>
              <a:rPr lang="en-US" b="0" i="0" dirty="0">
                <a:effectLst/>
                <a:latin typeface="medium-content-serif-font"/>
              </a:rPr>
              <a:t> Do we need to scale the potential values, use a specific scale to represent multiple values or a range?</a:t>
            </a:r>
          </a:p>
          <a:p>
            <a:pPr>
              <a:buFont typeface="+mj-lt"/>
              <a:buAutoNum type="arabicPeriod"/>
            </a:pPr>
            <a:r>
              <a:rPr lang="en-US" b="1" i="0" dirty="0">
                <a:effectLst/>
                <a:latin typeface="medium-content-serif-font"/>
              </a:rPr>
              <a:t>Geometric objects: </a:t>
            </a:r>
            <a:r>
              <a:rPr lang="en-US" b="0" i="0" dirty="0">
                <a:effectLst/>
                <a:latin typeface="medium-content-serif-font"/>
              </a:rPr>
              <a:t>These are popularly known as ‘</a:t>
            </a:r>
            <a:r>
              <a:rPr lang="en-US" b="0" i="0" dirty="0" err="1">
                <a:effectLst/>
                <a:latin typeface="medium-content-serif-font"/>
              </a:rPr>
              <a:t>geoms</a:t>
            </a:r>
            <a:r>
              <a:rPr lang="en-US" b="0" i="0" dirty="0">
                <a:effectLst/>
                <a:latin typeface="medium-content-serif-font"/>
              </a:rPr>
              <a:t>’. This would cover the way we would depict the data points on the visualization. Should it be points, bars, lines and so on?</a:t>
            </a:r>
          </a:p>
          <a:p>
            <a:pPr>
              <a:buFont typeface="+mj-lt"/>
              <a:buAutoNum type="arabicPeriod"/>
            </a:pPr>
            <a:r>
              <a:rPr lang="en-US" b="1" i="0" dirty="0">
                <a:effectLst/>
                <a:latin typeface="medium-content-serif-font"/>
              </a:rPr>
              <a:t>Statistics:</a:t>
            </a:r>
            <a:r>
              <a:rPr lang="en-US" b="0" i="0" dirty="0">
                <a:effectLst/>
                <a:latin typeface="medium-content-serif-font"/>
              </a:rPr>
              <a:t> Do we need to show some statistical measures in the visualization like measures of central tendency, spread, confidence intervals?</a:t>
            </a:r>
          </a:p>
          <a:p>
            <a:pPr>
              <a:buFont typeface="+mj-lt"/>
              <a:buAutoNum type="arabicPeriod"/>
            </a:pPr>
            <a:r>
              <a:rPr lang="en-US" b="1" i="0" dirty="0">
                <a:effectLst/>
                <a:latin typeface="medium-content-serif-font"/>
              </a:rPr>
              <a:t>Facets:</a:t>
            </a:r>
            <a:r>
              <a:rPr lang="en-US" b="0" i="0" dirty="0">
                <a:effectLst/>
                <a:latin typeface="medium-content-serif-font"/>
              </a:rPr>
              <a:t> Do we need to create subplots based on specific data dimensions?</a:t>
            </a:r>
          </a:p>
          <a:p>
            <a:pPr>
              <a:buFont typeface="+mj-lt"/>
              <a:buAutoNum type="arabicPeriod"/>
            </a:pPr>
            <a:r>
              <a:rPr lang="en-US" b="1" i="0" dirty="0">
                <a:effectLst/>
                <a:latin typeface="medium-content-serif-font"/>
              </a:rPr>
              <a:t>Coordinate system: </a:t>
            </a:r>
            <a:r>
              <a:rPr lang="en-US" b="0" i="0" dirty="0">
                <a:effectLst/>
                <a:latin typeface="medium-content-serif-font"/>
              </a:rPr>
              <a:t>What kind of a coordinate system should the visualization be based on — should it be cartesian or polar?</a:t>
            </a:r>
          </a:p>
          <a:p>
            <a:endParaRPr lang="en-US" dirty="0"/>
          </a:p>
        </p:txBody>
      </p:sp>
    </p:spTree>
    <p:extLst>
      <p:ext uri="{BB962C8B-B14F-4D97-AF65-F5344CB8AC3E}">
        <p14:creationId xmlns:p14="http://schemas.microsoft.com/office/powerpoint/2010/main" val="1421308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31079F-80B3-5C45-A2C2-E427330CD9E6}"/>
              </a:ext>
            </a:extLst>
          </p:cNvPr>
          <p:cNvPicPr>
            <a:picLocks noChangeAspect="1"/>
          </p:cNvPicPr>
          <p:nvPr/>
        </p:nvPicPr>
        <p:blipFill>
          <a:blip r:embed="rId3"/>
          <a:stretch>
            <a:fillRect/>
          </a:stretch>
        </p:blipFill>
        <p:spPr>
          <a:xfrm>
            <a:off x="1313034" y="258473"/>
            <a:ext cx="9565932" cy="6341055"/>
          </a:xfrm>
          <a:prstGeom prst="rect">
            <a:avLst/>
          </a:prstGeom>
        </p:spPr>
      </p:pic>
      <p:sp>
        <p:nvSpPr>
          <p:cNvPr id="6" name="Rectangle 5">
            <a:extLst>
              <a:ext uri="{FF2B5EF4-FFF2-40B4-BE49-F238E27FC236}">
                <a16:creationId xmlns:a16="http://schemas.microsoft.com/office/drawing/2014/main" id="{36EC9F35-6EAE-D846-A6B1-EA38FD31ED06}"/>
              </a:ext>
            </a:extLst>
          </p:cNvPr>
          <p:cNvSpPr/>
          <p:nvPr/>
        </p:nvSpPr>
        <p:spPr>
          <a:xfrm>
            <a:off x="9347310" y="6414861"/>
            <a:ext cx="2844690" cy="369332"/>
          </a:xfrm>
          <a:prstGeom prst="rect">
            <a:avLst/>
          </a:prstGeom>
        </p:spPr>
        <p:txBody>
          <a:bodyPr wrap="none">
            <a:spAutoFit/>
          </a:bodyPr>
          <a:lstStyle/>
          <a:p>
            <a:r>
              <a:rPr lang="en-US" dirty="0">
                <a:hlinkClick r:id="rId4"/>
              </a:rPr>
              <a:t>https://github.com/altair-viz</a:t>
            </a:r>
            <a:endParaRPr lang="en-US" dirty="0"/>
          </a:p>
        </p:txBody>
      </p:sp>
    </p:spTree>
    <p:extLst>
      <p:ext uri="{BB962C8B-B14F-4D97-AF65-F5344CB8AC3E}">
        <p14:creationId xmlns:p14="http://schemas.microsoft.com/office/powerpoint/2010/main" val="3365105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C61781-2253-1449-8E96-8A6A096F700C}"/>
              </a:ext>
            </a:extLst>
          </p:cNvPr>
          <p:cNvSpPr>
            <a:spLocks noGrp="1"/>
          </p:cNvSpPr>
          <p:nvPr>
            <p:ph idx="1"/>
          </p:nvPr>
        </p:nvSpPr>
        <p:spPr>
          <a:xfrm>
            <a:off x="355600" y="1235646"/>
            <a:ext cx="10998200" cy="4941317"/>
          </a:xfrm>
        </p:spPr>
        <p:txBody>
          <a:bodyPr/>
          <a:lstStyle/>
          <a:p>
            <a:r>
              <a:rPr lang="en-US" dirty="0"/>
              <a:t>Data exploration </a:t>
            </a:r>
          </a:p>
          <a:p>
            <a:pPr lvl="1"/>
            <a:r>
              <a:rPr lang="en-US" dirty="0"/>
              <a:t>Find the message in the data</a:t>
            </a:r>
          </a:p>
          <a:p>
            <a:pPr lvl="1"/>
            <a:r>
              <a:rPr lang="en-US"/>
              <a:t>Quality Control of data</a:t>
            </a:r>
            <a:endParaRPr lang="en-US" dirty="0"/>
          </a:p>
          <a:p>
            <a:pPr lvl="1"/>
            <a:r>
              <a:rPr lang="en-US" dirty="0"/>
              <a:t>Usually not very visually appealing</a:t>
            </a:r>
          </a:p>
          <a:p>
            <a:pPr lvl="1"/>
            <a:r>
              <a:rPr lang="en-US" dirty="0"/>
              <a:t>Often requires generating many visualizations to look at the data from multiple angles</a:t>
            </a:r>
          </a:p>
          <a:p>
            <a:pPr lvl="1"/>
            <a:r>
              <a:rPr lang="en-US" dirty="0"/>
              <a:t>Breadth over depth</a:t>
            </a:r>
          </a:p>
          <a:p>
            <a:r>
              <a:rPr lang="en-US" dirty="0"/>
              <a:t>Data explanation</a:t>
            </a:r>
          </a:p>
          <a:p>
            <a:pPr lvl="1"/>
            <a:r>
              <a:rPr lang="en-US" dirty="0"/>
              <a:t>Present the message in the data to others (who may or may not be familiar with your work)</a:t>
            </a:r>
          </a:p>
          <a:p>
            <a:pPr lvl="1"/>
            <a:r>
              <a:rPr lang="en-US" dirty="0"/>
              <a:t>Paying attention to aesthetics and simplicity becomes important</a:t>
            </a:r>
          </a:p>
          <a:p>
            <a:pPr lvl="1"/>
            <a:r>
              <a:rPr lang="en-US" dirty="0"/>
              <a:t>Depth over breadth</a:t>
            </a:r>
          </a:p>
        </p:txBody>
      </p:sp>
      <p:sp>
        <p:nvSpPr>
          <p:cNvPr id="4" name="Title 1">
            <a:extLst>
              <a:ext uri="{FF2B5EF4-FFF2-40B4-BE49-F238E27FC236}">
                <a16:creationId xmlns:a16="http://schemas.microsoft.com/office/drawing/2014/main" id="{999278D5-5C17-254F-B176-4F40314A79F5}"/>
              </a:ext>
            </a:extLst>
          </p:cNvPr>
          <p:cNvSpPr txBox="1">
            <a:spLocks/>
          </p:cNvSpPr>
          <p:nvPr/>
        </p:nvSpPr>
        <p:spPr>
          <a:xfrm>
            <a:off x="116242" y="-89917"/>
            <a:ext cx="10515600"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Data visualization is important not only to present data to others, but to better understand it yourself</a:t>
            </a:r>
          </a:p>
        </p:txBody>
      </p:sp>
    </p:spTree>
    <p:extLst>
      <p:ext uri="{BB962C8B-B14F-4D97-AF65-F5344CB8AC3E}">
        <p14:creationId xmlns:p14="http://schemas.microsoft.com/office/powerpoint/2010/main" val="1496648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31A4D-F0A9-9F43-BC6F-284391A94D11}"/>
              </a:ext>
            </a:extLst>
          </p:cNvPr>
          <p:cNvSpPr>
            <a:spLocks noGrp="1"/>
          </p:cNvSpPr>
          <p:nvPr>
            <p:ph type="title"/>
          </p:nvPr>
        </p:nvSpPr>
        <p:spPr/>
        <p:txBody>
          <a:bodyPr/>
          <a:lstStyle/>
          <a:p>
            <a:r>
              <a:rPr lang="en-US" dirty="0"/>
              <a:t>Exercise in R</a:t>
            </a:r>
          </a:p>
        </p:txBody>
      </p:sp>
      <p:sp>
        <p:nvSpPr>
          <p:cNvPr id="3" name="TextBox 2">
            <a:extLst>
              <a:ext uri="{FF2B5EF4-FFF2-40B4-BE49-F238E27FC236}">
                <a16:creationId xmlns:a16="http://schemas.microsoft.com/office/drawing/2014/main" id="{DDB0C1FF-541C-2B4E-B8B7-249323918597}"/>
              </a:ext>
            </a:extLst>
          </p:cNvPr>
          <p:cNvSpPr txBox="1"/>
          <p:nvPr/>
        </p:nvSpPr>
        <p:spPr>
          <a:xfrm>
            <a:off x="325677" y="1690688"/>
            <a:ext cx="11461315" cy="1246495"/>
          </a:xfrm>
          <a:prstGeom prst="rect">
            <a:avLst/>
          </a:prstGeom>
          <a:noFill/>
        </p:spPr>
        <p:txBody>
          <a:bodyPr wrap="square" rtlCol="0">
            <a:spAutoFit/>
          </a:bodyPr>
          <a:lstStyle/>
          <a:p>
            <a:pPr marL="285750" indent="-285750">
              <a:buFont typeface="Arial" panose="020B0604020202020204" pitchFamily="34" charset="0"/>
              <a:buChar char="•"/>
            </a:pPr>
            <a:r>
              <a:rPr lang="en-US" sz="2500" dirty="0"/>
              <a:t>Ggplot2 cheat sheet: </a:t>
            </a:r>
          </a:p>
          <a:p>
            <a:r>
              <a:rPr lang="en-US" sz="2500" dirty="0">
                <a:hlinkClick r:id="rId2"/>
              </a:rPr>
              <a:t>https://rstudio.com/wp-content/uploads/2015/03/ggplot2-cheatsheet.pdf</a:t>
            </a:r>
            <a:endParaRPr lang="en-US" sz="2500" dirty="0"/>
          </a:p>
          <a:p>
            <a:pPr marL="285750" indent="-285750">
              <a:buFont typeface="Arial" panose="020B0604020202020204" pitchFamily="34" charset="0"/>
              <a:buChar char="•"/>
            </a:pPr>
            <a:endParaRPr lang="en-US" sz="2500" dirty="0"/>
          </a:p>
        </p:txBody>
      </p:sp>
    </p:spTree>
    <p:extLst>
      <p:ext uri="{BB962C8B-B14F-4D97-AF65-F5344CB8AC3E}">
        <p14:creationId xmlns:p14="http://schemas.microsoft.com/office/powerpoint/2010/main" val="1955245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B4051-DA54-C346-B3FA-F5EB29E4D93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CD576742-A7BD-2D41-8FB7-F685FB1442A9}"/>
              </a:ext>
            </a:extLst>
          </p:cNvPr>
          <p:cNvSpPr>
            <a:spLocks noGrp="1"/>
          </p:cNvSpPr>
          <p:nvPr>
            <p:ph idx="1"/>
          </p:nvPr>
        </p:nvSpPr>
        <p:spPr/>
        <p:txBody>
          <a:bodyPr/>
          <a:lstStyle/>
          <a:p>
            <a:r>
              <a:rPr lang="en-US" dirty="0"/>
              <a:t>Everything Data course: “Effective Visualizations”, Duke University </a:t>
            </a:r>
          </a:p>
        </p:txBody>
      </p:sp>
    </p:spTree>
    <p:extLst>
      <p:ext uri="{BB962C8B-B14F-4D97-AF65-F5344CB8AC3E}">
        <p14:creationId xmlns:p14="http://schemas.microsoft.com/office/powerpoint/2010/main" val="381164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9642B-27EE-B447-B13C-7208B0E75136}"/>
              </a:ext>
            </a:extLst>
          </p:cNvPr>
          <p:cNvSpPr>
            <a:spLocks noGrp="1"/>
          </p:cNvSpPr>
          <p:nvPr>
            <p:ph type="title"/>
          </p:nvPr>
        </p:nvSpPr>
        <p:spPr>
          <a:xfrm>
            <a:off x="116242" y="-89917"/>
            <a:ext cx="10515600" cy="1325563"/>
          </a:xfrm>
        </p:spPr>
        <p:txBody>
          <a:bodyPr/>
          <a:lstStyle/>
          <a:p>
            <a:r>
              <a:rPr lang="en-US" dirty="0"/>
              <a:t>Data exploration</a:t>
            </a:r>
          </a:p>
        </p:txBody>
      </p:sp>
      <p:pic>
        <p:nvPicPr>
          <p:cNvPr id="6" name="Content Placeholder 5">
            <a:extLst>
              <a:ext uri="{FF2B5EF4-FFF2-40B4-BE49-F238E27FC236}">
                <a16:creationId xmlns:a16="http://schemas.microsoft.com/office/drawing/2014/main" id="{6A8DF969-8322-9F46-A256-6DFEFD3B7552}"/>
              </a:ext>
            </a:extLst>
          </p:cNvPr>
          <p:cNvPicPr>
            <a:picLocks noGrp="1" noChangeAspect="1"/>
          </p:cNvPicPr>
          <p:nvPr>
            <p:ph idx="1"/>
          </p:nvPr>
        </p:nvPicPr>
        <p:blipFill>
          <a:blip r:embed="rId2"/>
          <a:stretch>
            <a:fillRect/>
          </a:stretch>
        </p:blipFill>
        <p:spPr>
          <a:xfrm>
            <a:off x="1782610" y="851400"/>
            <a:ext cx="8626780" cy="4351338"/>
          </a:xfrm>
        </p:spPr>
      </p:pic>
      <p:sp>
        <p:nvSpPr>
          <p:cNvPr id="9" name="Rectangle 8">
            <a:extLst>
              <a:ext uri="{FF2B5EF4-FFF2-40B4-BE49-F238E27FC236}">
                <a16:creationId xmlns:a16="http://schemas.microsoft.com/office/drawing/2014/main" id="{4EDFD6FC-386D-994A-B907-8FB69B3AC9B5}"/>
              </a:ext>
            </a:extLst>
          </p:cNvPr>
          <p:cNvSpPr/>
          <p:nvPr/>
        </p:nvSpPr>
        <p:spPr>
          <a:xfrm>
            <a:off x="3521684" y="6488668"/>
            <a:ext cx="10515600" cy="369332"/>
          </a:xfrm>
          <a:prstGeom prst="rect">
            <a:avLst/>
          </a:prstGeom>
        </p:spPr>
        <p:txBody>
          <a:bodyPr wrap="square">
            <a:spAutoFit/>
          </a:bodyPr>
          <a:lstStyle/>
          <a:p>
            <a:r>
              <a:rPr lang="en-US" dirty="0">
                <a:hlinkClick r:id="rId3"/>
              </a:rPr>
              <a:t>https://towardsdatascience.com/fables-of-data-science-anscombes-quartet-2c2e1a07fbe6</a:t>
            </a:r>
            <a:endParaRPr lang="en-US" dirty="0"/>
          </a:p>
        </p:txBody>
      </p:sp>
    </p:spTree>
    <p:extLst>
      <p:ext uri="{BB962C8B-B14F-4D97-AF65-F5344CB8AC3E}">
        <p14:creationId xmlns:p14="http://schemas.microsoft.com/office/powerpoint/2010/main" val="1812756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9642B-27EE-B447-B13C-7208B0E75136}"/>
              </a:ext>
            </a:extLst>
          </p:cNvPr>
          <p:cNvSpPr>
            <a:spLocks noGrp="1"/>
          </p:cNvSpPr>
          <p:nvPr>
            <p:ph type="title"/>
          </p:nvPr>
        </p:nvSpPr>
        <p:spPr>
          <a:xfrm>
            <a:off x="116242" y="-89917"/>
            <a:ext cx="10515600" cy="1325563"/>
          </a:xfrm>
        </p:spPr>
        <p:txBody>
          <a:bodyPr/>
          <a:lstStyle/>
          <a:p>
            <a:r>
              <a:rPr lang="en-US" dirty="0"/>
              <a:t>Data exploration</a:t>
            </a:r>
          </a:p>
        </p:txBody>
      </p:sp>
      <p:pic>
        <p:nvPicPr>
          <p:cNvPr id="6" name="Content Placeholder 5">
            <a:extLst>
              <a:ext uri="{FF2B5EF4-FFF2-40B4-BE49-F238E27FC236}">
                <a16:creationId xmlns:a16="http://schemas.microsoft.com/office/drawing/2014/main" id="{6A8DF969-8322-9F46-A256-6DFEFD3B7552}"/>
              </a:ext>
            </a:extLst>
          </p:cNvPr>
          <p:cNvPicPr>
            <a:picLocks noGrp="1" noChangeAspect="1"/>
          </p:cNvPicPr>
          <p:nvPr>
            <p:ph idx="1"/>
          </p:nvPr>
        </p:nvPicPr>
        <p:blipFill>
          <a:blip r:embed="rId2"/>
          <a:stretch>
            <a:fillRect/>
          </a:stretch>
        </p:blipFill>
        <p:spPr>
          <a:xfrm>
            <a:off x="1782610" y="851400"/>
            <a:ext cx="8626780" cy="4351338"/>
          </a:xfrm>
        </p:spPr>
      </p:pic>
      <p:pic>
        <p:nvPicPr>
          <p:cNvPr id="8" name="Picture 7">
            <a:extLst>
              <a:ext uri="{FF2B5EF4-FFF2-40B4-BE49-F238E27FC236}">
                <a16:creationId xmlns:a16="http://schemas.microsoft.com/office/drawing/2014/main" id="{E462F90B-2E7B-5D4C-B6D0-327BDFD1E7D9}"/>
              </a:ext>
            </a:extLst>
          </p:cNvPr>
          <p:cNvPicPr>
            <a:picLocks noChangeAspect="1"/>
          </p:cNvPicPr>
          <p:nvPr/>
        </p:nvPicPr>
        <p:blipFill rotWithShape="1">
          <a:blip r:embed="rId3"/>
          <a:srcRect r="21604"/>
          <a:stretch/>
        </p:blipFill>
        <p:spPr>
          <a:xfrm>
            <a:off x="3992258" y="5109605"/>
            <a:ext cx="4207484" cy="1563729"/>
          </a:xfrm>
          <a:prstGeom prst="rect">
            <a:avLst/>
          </a:prstGeom>
        </p:spPr>
      </p:pic>
      <p:sp>
        <p:nvSpPr>
          <p:cNvPr id="9" name="Rectangle 8">
            <a:extLst>
              <a:ext uri="{FF2B5EF4-FFF2-40B4-BE49-F238E27FC236}">
                <a16:creationId xmlns:a16="http://schemas.microsoft.com/office/drawing/2014/main" id="{4EDFD6FC-386D-994A-B907-8FB69B3AC9B5}"/>
              </a:ext>
            </a:extLst>
          </p:cNvPr>
          <p:cNvSpPr/>
          <p:nvPr/>
        </p:nvSpPr>
        <p:spPr>
          <a:xfrm>
            <a:off x="3521684" y="6488668"/>
            <a:ext cx="10515600" cy="369332"/>
          </a:xfrm>
          <a:prstGeom prst="rect">
            <a:avLst/>
          </a:prstGeom>
        </p:spPr>
        <p:txBody>
          <a:bodyPr wrap="square">
            <a:spAutoFit/>
          </a:bodyPr>
          <a:lstStyle/>
          <a:p>
            <a:r>
              <a:rPr lang="en-US" dirty="0">
                <a:hlinkClick r:id="rId4"/>
              </a:rPr>
              <a:t>https://towardsdatascience.com/fables-of-data-science-anscombes-quartet-2c2e1a07fbe6</a:t>
            </a:r>
            <a:endParaRPr lang="en-US" dirty="0"/>
          </a:p>
        </p:txBody>
      </p:sp>
    </p:spTree>
    <p:extLst>
      <p:ext uri="{BB962C8B-B14F-4D97-AF65-F5344CB8AC3E}">
        <p14:creationId xmlns:p14="http://schemas.microsoft.com/office/powerpoint/2010/main" val="65667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ACE958-A942-9C42-9129-DEFB33C82D4D}"/>
              </a:ext>
            </a:extLst>
          </p:cNvPr>
          <p:cNvPicPr>
            <a:picLocks noChangeAspect="1"/>
          </p:cNvPicPr>
          <p:nvPr/>
        </p:nvPicPr>
        <p:blipFill>
          <a:blip r:embed="rId2"/>
          <a:stretch>
            <a:fillRect/>
          </a:stretch>
        </p:blipFill>
        <p:spPr>
          <a:xfrm>
            <a:off x="3397250" y="991778"/>
            <a:ext cx="5397500" cy="5397500"/>
          </a:xfrm>
          <a:prstGeom prst="rect">
            <a:avLst/>
          </a:prstGeom>
        </p:spPr>
      </p:pic>
      <p:sp>
        <p:nvSpPr>
          <p:cNvPr id="6" name="Rectangle 5">
            <a:extLst>
              <a:ext uri="{FF2B5EF4-FFF2-40B4-BE49-F238E27FC236}">
                <a16:creationId xmlns:a16="http://schemas.microsoft.com/office/drawing/2014/main" id="{39E42E28-7741-1C4C-AB76-93D6B06ECED7}"/>
              </a:ext>
            </a:extLst>
          </p:cNvPr>
          <p:cNvSpPr/>
          <p:nvPr/>
        </p:nvSpPr>
        <p:spPr>
          <a:xfrm>
            <a:off x="0" y="6211669"/>
            <a:ext cx="12325611" cy="646331"/>
          </a:xfrm>
          <a:prstGeom prst="rect">
            <a:avLst/>
          </a:prstGeom>
        </p:spPr>
        <p:txBody>
          <a:bodyPr wrap="square">
            <a:spAutoFit/>
          </a:bodyPr>
          <a:lstStyle/>
          <a:p>
            <a:r>
              <a:rPr lang="en-US" dirty="0"/>
              <a:t>Heathcote, Andrew &amp; Brown, Scott &amp; </a:t>
            </a:r>
            <a:r>
              <a:rPr lang="en-US" dirty="0" err="1"/>
              <a:t>Wagenmakers</a:t>
            </a:r>
            <a:r>
              <a:rPr lang="en-US" dirty="0"/>
              <a:t>, Eric-Jan. (2015). An Introduction to Good Practices in Cognitive Modeling. 10.1007/978-1-4939-2236-9_2. </a:t>
            </a:r>
          </a:p>
        </p:txBody>
      </p:sp>
      <p:sp>
        <p:nvSpPr>
          <p:cNvPr id="9" name="Title 1">
            <a:extLst>
              <a:ext uri="{FF2B5EF4-FFF2-40B4-BE49-F238E27FC236}">
                <a16:creationId xmlns:a16="http://schemas.microsoft.com/office/drawing/2014/main" id="{CA11AC9C-5549-F740-89D1-A75F50201CDB}"/>
              </a:ext>
            </a:extLst>
          </p:cNvPr>
          <p:cNvSpPr txBox="1">
            <a:spLocks/>
          </p:cNvSpPr>
          <p:nvPr/>
        </p:nvSpPr>
        <p:spPr>
          <a:xfrm>
            <a:off x="116242" y="-899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Visualization reveals hidden relationships</a:t>
            </a:r>
          </a:p>
        </p:txBody>
      </p:sp>
    </p:spTree>
    <p:extLst>
      <p:ext uri="{BB962C8B-B14F-4D97-AF65-F5344CB8AC3E}">
        <p14:creationId xmlns:p14="http://schemas.microsoft.com/office/powerpoint/2010/main" val="2205439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70EFB-0AE5-5F4E-B5D4-93CADC2DC22B}"/>
              </a:ext>
            </a:extLst>
          </p:cNvPr>
          <p:cNvSpPr>
            <a:spLocks noGrp="1"/>
          </p:cNvSpPr>
          <p:nvPr>
            <p:ph type="title"/>
          </p:nvPr>
        </p:nvSpPr>
        <p:spPr/>
        <p:txBody>
          <a:bodyPr/>
          <a:lstStyle/>
          <a:p>
            <a:r>
              <a:rPr lang="en-US" dirty="0"/>
              <a:t>What are useful exploratory visualizations for…</a:t>
            </a:r>
          </a:p>
        </p:txBody>
      </p:sp>
      <p:sp>
        <p:nvSpPr>
          <p:cNvPr id="3" name="Content Placeholder 2">
            <a:extLst>
              <a:ext uri="{FF2B5EF4-FFF2-40B4-BE49-F238E27FC236}">
                <a16:creationId xmlns:a16="http://schemas.microsoft.com/office/drawing/2014/main" id="{27DD053D-5B35-D04C-BF2D-9E95AB89EE45}"/>
              </a:ext>
            </a:extLst>
          </p:cNvPr>
          <p:cNvSpPr>
            <a:spLocks noGrp="1"/>
          </p:cNvSpPr>
          <p:nvPr>
            <p:ph idx="1"/>
          </p:nvPr>
        </p:nvSpPr>
        <p:spPr/>
        <p:txBody>
          <a:bodyPr/>
          <a:lstStyle/>
          <a:p>
            <a:r>
              <a:rPr lang="en-US" dirty="0"/>
              <a:t>Continuous data?</a:t>
            </a:r>
          </a:p>
          <a:p>
            <a:r>
              <a:rPr lang="en-US" dirty="0"/>
              <a:t>Categorical data?</a:t>
            </a:r>
          </a:p>
          <a:p>
            <a:r>
              <a:rPr lang="en-US" dirty="0"/>
              <a:t>Bivariate continuous data?</a:t>
            </a:r>
          </a:p>
          <a:p>
            <a:r>
              <a:rPr lang="en-US" dirty="0"/>
              <a:t>Bivariate data with one continuous and one categorical?</a:t>
            </a:r>
          </a:p>
          <a:p>
            <a:r>
              <a:rPr lang="en-US" dirty="0"/>
              <a:t>Time series data?</a:t>
            </a:r>
          </a:p>
          <a:p>
            <a:r>
              <a:rPr lang="en-US" dirty="0"/>
              <a:t>High-dimensional data?</a:t>
            </a:r>
          </a:p>
        </p:txBody>
      </p:sp>
    </p:spTree>
    <p:extLst>
      <p:ext uri="{BB962C8B-B14F-4D97-AF65-F5344CB8AC3E}">
        <p14:creationId xmlns:p14="http://schemas.microsoft.com/office/powerpoint/2010/main" val="2791886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70EFB-0AE5-5F4E-B5D4-93CADC2DC22B}"/>
              </a:ext>
            </a:extLst>
          </p:cNvPr>
          <p:cNvSpPr>
            <a:spLocks noGrp="1"/>
          </p:cNvSpPr>
          <p:nvPr>
            <p:ph type="title"/>
          </p:nvPr>
        </p:nvSpPr>
        <p:spPr/>
        <p:txBody>
          <a:bodyPr/>
          <a:lstStyle/>
          <a:p>
            <a:r>
              <a:rPr lang="en-US" dirty="0"/>
              <a:t>What are useful exploratory visualizations for…</a:t>
            </a:r>
          </a:p>
        </p:txBody>
      </p:sp>
      <p:sp>
        <p:nvSpPr>
          <p:cNvPr id="3" name="Content Placeholder 2">
            <a:extLst>
              <a:ext uri="{FF2B5EF4-FFF2-40B4-BE49-F238E27FC236}">
                <a16:creationId xmlns:a16="http://schemas.microsoft.com/office/drawing/2014/main" id="{27DD053D-5B35-D04C-BF2D-9E95AB89EE45}"/>
              </a:ext>
            </a:extLst>
          </p:cNvPr>
          <p:cNvSpPr>
            <a:spLocks noGrp="1"/>
          </p:cNvSpPr>
          <p:nvPr>
            <p:ph idx="1"/>
          </p:nvPr>
        </p:nvSpPr>
        <p:spPr/>
        <p:txBody>
          <a:bodyPr/>
          <a:lstStyle/>
          <a:p>
            <a:r>
              <a:rPr lang="en-US" dirty="0"/>
              <a:t>Continuous data? (histogram/ECDF)</a:t>
            </a:r>
          </a:p>
          <a:p>
            <a:r>
              <a:rPr lang="en-US" dirty="0"/>
              <a:t>Categorical data? (bar plot/pie chart/pie chart alternatives)</a:t>
            </a:r>
          </a:p>
          <a:p>
            <a:r>
              <a:rPr lang="en-US" dirty="0"/>
              <a:t>Bivariate continuous data? (scatter plot)</a:t>
            </a:r>
          </a:p>
          <a:p>
            <a:r>
              <a:rPr lang="en-US" dirty="0"/>
              <a:t>Bivariate data with one continuous and one categorical?</a:t>
            </a:r>
          </a:p>
          <a:p>
            <a:r>
              <a:rPr lang="en-US" dirty="0"/>
              <a:t>Time series data?</a:t>
            </a:r>
          </a:p>
          <a:p>
            <a:r>
              <a:rPr lang="en-US" dirty="0"/>
              <a:t>High-dimensional data?</a:t>
            </a:r>
          </a:p>
        </p:txBody>
      </p:sp>
    </p:spTree>
    <p:extLst>
      <p:ext uri="{BB962C8B-B14F-4D97-AF65-F5344CB8AC3E}">
        <p14:creationId xmlns:p14="http://schemas.microsoft.com/office/powerpoint/2010/main" val="3078853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1FF19-CBE7-4C42-ABF0-227F37B82234}"/>
              </a:ext>
            </a:extLst>
          </p:cNvPr>
          <p:cNvSpPr>
            <a:spLocks noGrp="1"/>
          </p:cNvSpPr>
          <p:nvPr>
            <p:ph type="title"/>
          </p:nvPr>
        </p:nvSpPr>
        <p:spPr/>
        <p:txBody>
          <a:bodyPr/>
          <a:lstStyle/>
          <a:p>
            <a:r>
              <a:rPr lang="en-US" dirty="0"/>
              <a:t>Empirical Continuous Distribution Function </a:t>
            </a:r>
          </a:p>
        </p:txBody>
      </p:sp>
      <p:pic>
        <p:nvPicPr>
          <p:cNvPr id="4" name="Picture 3">
            <a:extLst>
              <a:ext uri="{FF2B5EF4-FFF2-40B4-BE49-F238E27FC236}">
                <a16:creationId xmlns:a16="http://schemas.microsoft.com/office/drawing/2014/main" id="{F8A3F5FE-FF65-804A-89D3-5C684712639F}"/>
              </a:ext>
            </a:extLst>
          </p:cNvPr>
          <p:cNvPicPr>
            <a:picLocks noChangeAspect="1"/>
          </p:cNvPicPr>
          <p:nvPr/>
        </p:nvPicPr>
        <p:blipFill>
          <a:blip r:embed="rId2"/>
          <a:stretch>
            <a:fillRect/>
          </a:stretch>
        </p:blipFill>
        <p:spPr>
          <a:xfrm>
            <a:off x="3048000" y="1825625"/>
            <a:ext cx="6096000" cy="4267200"/>
          </a:xfrm>
          <a:prstGeom prst="rect">
            <a:avLst/>
          </a:prstGeom>
        </p:spPr>
      </p:pic>
    </p:spTree>
    <p:extLst>
      <p:ext uri="{BB962C8B-B14F-4D97-AF65-F5344CB8AC3E}">
        <p14:creationId xmlns:p14="http://schemas.microsoft.com/office/powerpoint/2010/main" val="3546927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TotalTime>
  <Words>1033</Words>
  <Application>Microsoft Macintosh PowerPoint</Application>
  <PresentationFormat>Widescreen</PresentationFormat>
  <Paragraphs>149</Paragraphs>
  <Slides>31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Cabin</vt:lpstr>
      <vt:lpstr>medium-content-serif-font</vt:lpstr>
      <vt:lpstr>Arial</vt:lpstr>
      <vt:lpstr>Calibri</vt:lpstr>
      <vt:lpstr>Calibri Light</vt:lpstr>
      <vt:lpstr>Office Theme</vt:lpstr>
      <vt:lpstr>Data Visualization</vt:lpstr>
      <vt:lpstr>PowerPoint Presentation</vt:lpstr>
      <vt:lpstr>PowerPoint Presentation</vt:lpstr>
      <vt:lpstr>Data exploration</vt:lpstr>
      <vt:lpstr>Data exploration</vt:lpstr>
      <vt:lpstr>PowerPoint Presentation</vt:lpstr>
      <vt:lpstr>What are useful exploratory visualizations for…</vt:lpstr>
      <vt:lpstr>What are useful exploratory visualizations for…</vt:lpstr>
      <vt:lpstr>Empirical Continuous Distribution Function </vt:lpstr>
      <vt:lpstr>Of course… exploratory data analysis involves more than just plots</vt:lpstr>
      <vt:lpstr>PowerPoint Presentation</vt:lpstr>
      <vt:lpstr>PowerPoint Presentation</vt:lpstr>
      <vt:lpstr>PowerPoint Presentation</vt:lpstr>
      <vt:lpstr>Choosing color palettes</vt:lpstr>
      <vt:lpstr>Missteps to avoid</vt:lpstr>
      <vt:lpstr>Default ordering/Alphabetical ordering hides patterns in data</vt:lpstr>
      <vt:lpstr>Default ordering/Alphabetical ordering hides patterns in data</vt:lpstr>
      <vt:lpstr>Not all the data tells a story</vt:lpstr>
      <vt:lpstr>Not all the data tells a story (depth over breadth)</vt:lpstr>
      <vt:lpstr>Critique/Fix some issues</vt:lpstr>
      <vt:lpstr>PowerPoint Presentation</vt:lpstr>
      <vt:lpstr>PowerPoint Presentation</vt:lpstr>
      <vt:lpstr>PowerPoint Presentation</vt:lpstr>
      <vt:lpstr>PowerPoint Presentation</vt:lpstr>
      <vt:lpstr>PowerPoint Presentation</vt:lpstr>
      <vt:lpstr>PowerPoint Presentation</vt:lpstr>
      <vt:lpstr>Grammar of Graphics</vt:lpstr>
      <vt:lpstr>Layers of any visualization</vt:lpstr>
      <vt:lpstr>PowerPoint Presentation</vt:lpstr>
      <vt:lpstr>Exercise in R</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75</cp:revision>
  <dcterms:created xsi:type="dcterms:W3CDTF">2020-02-20T16:15:05Z</dcterms:created>
  <dcterms:modified xsi:type="dcterms:W3CDTF">2020-03-28T19:04:54Z</dcterms:modified>
</cp:coreProperties>
</file>